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6858000" cx="9144000"/>
  <p:notesSz cx="6858000" cy="9144000"/>
  <p:embeddedFontLst>
    <p:embeddedFont>
      <p:font typeface="Source Code Pro"/>
      <p:regular r:id="rId39"/>
      <p:bold r:id="rId40"/>
    </p:embeddedFont>
    <p:embeddedFont>
      <p:font typeface="Open Sans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CodePro-bold.fntdata"/><Relationship Id="rId20" Type="http://schemas.openxmlformats.org/officeDocument/2006/relationships/slide" Target="slides/slide16.xml"/><Relationship Id="rId42" Type="http://schemas.openxmlformats.org/officeDocument/2006/relationships/font" Target="fonts/OpenSans-bold.fntdata"/><Relationship Id="rId41" Type="http://schemas.openxmlformats.org/officeDocument/2006/relationships/font" Target="fonts/OpenSans-regular.fntdata"/><Relationship Id="rId22" Type="http://schemas.openxmlformats.org/officeDocument/2006/relationships/slide" Target="slides/slide18.xml"/><Relationship Id="rId44" Type="http://schemas.openxmlformats.org/officeDocument/2006/relationships/font" Target="fonts/OpenSans-boldItalic.fntdata"/><Relationship Id="rId21" Type="http://schemas.openxmlformats.org/officeDocument/2006/relationships/slide" Target="slides/slide17.xml"/><Relationship Id="rId43" Type="http://schemas.openxmlformats.org/officeDocument/2006/relationships/font" Target="fonts/OpenSans-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SourceCodePro-regular.fntdata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13e436a57_0_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13e436a5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13e436a57_0_1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13e436a57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13e436a57_0_18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13e436a57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6e24392d5_0_19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6e24392d5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6e24392d5_0_1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36e24392d5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30e8f2bce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430e8f2bc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cf460c4f6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cf460c4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430e8f2bce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430e8f2bc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6e24392d5_0_9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6e24392d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30e8f2bce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30e8f2bc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468a00f0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d468a00f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430e8f2bce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430e8f2bc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30e8f2bce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430e8f2bc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30e8f2bce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30e8f2bc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30e8f2bce_0_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30e8f2bc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6e24392d5_0_1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6e24392d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430e8f2bce_0_8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430e8f2bc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43d1ff0325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43d1ff032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430e8f2bce_0_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430e8f2bce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43d1ff0325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43d1ff032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43d1ff0325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43d1ff032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c8588d79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c8588d7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43d1ff0325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43d1ff032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1d468a00f0_0_6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1d468a00f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43d1ff0325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43d1ff032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21416e233f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21416e23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cc8588d79_0_8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cc8588d7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d468a00f0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d468a00f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5735df6b_0_2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5735df6b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d468a00f0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d468a00f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5735df6b_0_2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5735df6b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d468a00f0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d468a00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13e436a57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13e436a5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ACCUEIL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411175" y="637400"/>
            <a:ext cx="5158800" cy="3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descr="LOGO ESANTE ORUPACA.png"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04453" y="200427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idx="2"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MAIRE">
  <p:cSld name="CUSTOM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3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17" name="Google Shape;17;p3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3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3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20;p3"/>
          <p:cNvSpPr/>
          <p:nvPr/>
        </p:nvSpPr>
        <p:spPr>
          <a:xfrm>
            <a:off x="8185125" y="74275"/>
            <a:ext cx="708900" cy="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 ESANTE ORUPACA.png"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4601" y="202870"/>
            <a:ext cx="411525" cy="64321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/>
        </p:nvSpPr>
        <p:spPr>
          <a:xfrm>
            <a:off x="494225" y="107250"/>
            <a:ext cx="2695800" cy="685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600">
                <a:solidFill>
                  <a:srgbClr val="014371"/>
                </a:solidFill>
                <a:latin typeface="Open Sans"/>
                <a:ea typeface="Open Sans"/>
                <a:cs typeface="Open Sans"/>
                <a:sym typeface="Open Sans"/>
              </a:rPr>
              <a:t>SOMMAIRE</a:t>
            </a:r>
            <a:endParaRPr b="1" sz="3600">
              <a:solidFill>
                <a:srgbClr val="01437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8958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GIP e</a:t>
            </a:r>
            <a:r>
              <a:rPr b="1" lang="fr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">
  <p:cSld name="SECTION_HEADER_2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27" name="Google Shape;27;p4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Google Shape;28;p4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4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  <p:sp>
        <p:nvSpPr>
          <p:cNvPr id="31" name="Google Shape;31;p4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IN">
  <p:cSld name="MAIN_POINT">
    <p:bg>
      <p:bgPr>
        <a:solidFill>
          <a:srgbClr val="FFFFFF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35" name="Google Shape;3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 txBox="1"/>
          <p:nvPr/>
        </p:nvSpPr>
        <p:spPr>
          <a:xfrm>
            <a:off x="348125" y="2019150"/>
            <a:ext cx="5761500" cy="1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Merci pour votre attention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5"/>
          <p:cNvSpPr txBox="1"/>
          <p:nvPr>
            <p:ph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38" name="Google Shape;38;p5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5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estions - réponses">
  <p:cSld name="MAIN_POINT_2">
    <p:bg>
      <p:bgPr>
        <a:solidFill>
          <a:srgbClr val="FFFFFF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43" name="Google Shape;4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6"/>
          <p:cNvSpPr txBox="1"/>
          <p:nvPr/>
        </p:nvSpPr>
        <p:spPr>
          <a:xfrm>
            <a:off x="652925" y="2247750"/>
            <a:ext cx="5761500" cy="1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50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Q</a:t>
            </a: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uestions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50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éponses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6"/>
          <p:cNvSpPr txBox="1"/>
          <p:nvPr>
            <p:ph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46" name="Google Shape;46;p6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6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Google Shape;50;p6"/>
          <p:cNvCxnSpPr/>
          <p:nvPr/>
        </p:nvCxnSpPr>
        <p:spPr>
          <a:xfrm flipH="1">
            <a:off x="2578025" y="2657725"/>
            <a:ext cx="1886400" cy="1407600"/>
          </a:xfrm>
          <a:prstGeom prst="straightConnector1">
            <a:avLst/>
          </a:prstGeom>
          <a:noFill/>
          <a:ln cap="flat" cmpd="sng" w="28575">
            <a:solidFill>
              <a:srgbClr val="003F70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ACTS">
  <p:cSld name="MAIN_POINT_1">
    <p:bg>
      <p:bgPr>
        <a:solidFill>
          <a:srgbClr val="FFFFFF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52" name="Google Shape;5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/>
          <p:nvPr/>
        </p:nvSpPr>
        <p:spPr>
          <a:xfrm>
            <a:off x="459150" y="1491625"/>
            <a:ext cx="4527900" cy="6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Contact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7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7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7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7"/>
          <p:cNvGrpSpPr/>
          <p:nvPr/>
        </p:nvGrpSpPr>
        <p:grpSpPr>
          <a:xfrm>
            <a:off x="844191" y="4734432"/>
            <a:ext cx="548668" cy="490078"/>
            <a:chOff x="774575" y="1543072"/>
            <a:chExt cx="747300" cy="667500"/>
          </a:xfrm>
        </p:grpSpPr>
        <p:sp>
          <p:nvSpPr>
            <p:cNvPr id="59" name="Google Shape;59;p7"/>
            <p:cNvSpPr/>
            <p:nvPr/>
          </p:nvSpPr>
          <p:spPr>
            <a:xfrm>
              <a:off x="774575" y="1543072"/>
              <a:ext cx="747300" cy="667500"/>
            </a:xfrm>
            <a:prstGeom prst="rect">
              <a:avLst/>
            </a:prstGeom>
            <a:solidFill>
              <a:srgbClr val="82CB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web.png" id="60" name="Google Shape;60;p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95813" y="1629172"/>
              <a:ext cx="504825" cy="495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7"/>
          <p:cNvSpPr txBox="1"/>
          <p:nvPr/>
        </p:nvSpPr>
        <p:spPr>
          <a:xfrm>
            <a:off x="1462150" y="4734425"/>
            <a:ext cx="4325400" cy="4875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66666"/>
                </a:solidFill>
              </a:rPr>
              <a:t>www.orupaca.fr</a:t>
            </a:r>
            <a:endParaRPr sz="2400">
              <a:solidFill>
                <a:srgbClr val="666666"/>
              </a:solidFill>
            </a:endParaRPr>
          </a:p>
        </p:txBody>
      </p:sp>
      <p:grpSp>
        <p:nvGrpSpPr>
          <p:cNvPr id="62" name="Google Shape;62;p7"/>
          <p:cNvGrpSpPr/>
          <p:nvPr/>
        </p:nvGrpSpPr>
        <p:grpSpPr>
          <a:xfrm>
            <a:off x="844175" y="3342169"/>
            <a:ext cx="548700" cy="490200"/>
            <a:chOff x="774575" y="3435269"/>
            <a:chExt cx="548700" cy="490200"/>
          </a:xfrm>
        </p:grpSpPr>
        <p:sp>
          <p:nvSpPr>
            <p:cNvPr id="63" name="Google Shape;63;p7"/>
            <p:cNvSpPr/>
            <p:nvPr/>
          </p:nvSpPr>
          <p:spPr>
            <a:xfrm>
              <a:off x="774575" y="3435269"/>
              <a:ext cx="548700" cy="490200"/>
            </a:xfrm>
            <a:prstGeom prst="rect">
              <a:avLst/>
            </a:prstGeom>
            <a:solidFill>
              <a:srgbClr val="1BAE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telephone.png" id="64" name="Google Shape;64;p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1558" y="3522956"/>
              <a:ext cx="314715" cy="3147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Google Shape;65;p7"/>
          <p:cNvSpPr txBox="1"/>
          <p:nvPr/>
        </p:nvSpPr>
        <p:spPr>
          <a:xfrm>
            <a:off x="844175" y="4039650"/>
            <a:ext cx="548700" cy="487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FFFF"/>
                </a:solidFill>
              </a:rPr>
              <a:t>@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66" name="Google Shape;66;p7"/>
          <p:cNvGrpSpPr/>
          <p:nvPr/>
        </p:nvGrpSpPr>
        <p:grpSpPr>
          <a:xfrm>
            <a:off x="844166" y="2644701"/>
            <a:ext cx="548700" cy="490200"/>
            <a:chOff x="3620441" y="1406651"/>
            <a:chExt cx="548700" cy="490200"/>
          </a:xfrm>
        </p:grpSpPr>
        <p:sp>
          <p:nvSpPr>
            <p:cNvPr id="67" name="Google Shape;67;p7"/>
            <p:cNvSpPr/>
            <p:nvPr/>
          </p:nvSpPr>
          <p:spPr>
            <a:xfrm>
              <a:off x="3620441" y="1406651"/>
              <a:ext cx="548700" cy="490200"/>
            </a:xfrm>
            <a:prstGeom prst="rect">
              <a:avLst/>
            </a:prstGeom>
            <a:solidFill>
              <a:srgbClr val="296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bonhomme.png" id="68" name="Google Shape;68;p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727320" y="1474500"/>
              <a:ext cx="334961" cy="354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p7"/>
          <p:cNvSpPr txBox="1"/>
          <p:nvPr>
            <p:ph type="title"/>
          </p:nvPr>
        </p:nvSpPr>
        <p:spPr>
          <a:xfrm>
            <a:off x="1561800" y="2644700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2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3" type="title"/>
          </p:nvPr>
        </p:nvSpPr>
        <p:spPr>
          <a:xfrm>
            <a:off x="1561800" y="4038300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/>
        </p:nvSpPr>
        <p:spPr>
          <a:xfrm>
            <a:off x="844175" y="5793150"/>
            <a:ext cx="4863600" cy="748500"/>
          </a:xfrm>
          <a:prstGeom prst="rect">
            <a:avLst/>
          </a:prstGeom>
          <a:solidFill>
            <a:srgbClr val="003F70"/>
          </a:solidFill>
          <a:ln cap="flat" cmpd="sng" w="152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FFFFFF"/>
                </a:solidFill>
              </a:rPr>
              <a:t>GIP e-SANTÉ ORU PACA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FFFFFF"/>
                </a:solidFill>
              </a:rPr>
              <a:t>145 Chemin du Palyvestre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FFFFFF"/>
                </a:solidFill>
              </a:rPr>
              <a:t>83400 HYERES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DEE BLOC DE TEXTE 1">
  <p:cSld name="SECTION_HEADER_2_1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75" name="Google Shape;75;p8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8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8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8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>
            <p:ph idx="1" type="body"/>
          </p:nvPr>
        </p:nvSpPr>
        <p:spPr>
          <a:xfrm>
            <a:off x="322025" y="1475550"/>
            <a:ext cx="4847700" cy="48384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80" name="Google Shape;80;p8"/>
          <p:cNvSpPr txBox="1"/>
          <p:nvPr>
            <p:ph idx="2" type="body"/>
          </p:nvPr>
        </p:nvSpPr>
        <p:spPr>
          <a:xfrm>
            <a:off x="5535125" y="1475450"/>
            <a:ext cx="3376800" cy="4838400"/>
          </a:xfrm>
          <a:prstGeom prst="rect">
            <a:avLst/>
          </a:prstGeom>
          <a:solidFill>
            <a:srgbClr val="003F7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1" name="Google Shape;81;p8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8"/>
          <p:cNvSpPr txBox="1"/>
          <p:nvPr>
            <p:ph type="title"/>
          </p:nvPr>
        </p:nvSpPr>
        <p:spPr>
          <a:xfrm>
            <a:off x="311700" y="230725"/>
            <a:ext cx="8046300" cy="51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DEE BLOC DE TEXTE 1 1">
  <p:cSld name="SECTION_HEADER_2_1_1_1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85" name="Google Shape;85;p9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9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9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8" name="Google Shape;88;p9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9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322025" y="1475550"/>
            <a:ext cx="4847700" cy="483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1" name="Google Shape;91;p9"/>
          <p:cNvSpPr txBox="1"/>
          <p:nvPr>
            <p:ph idx="2" type="body"/>
          </p:nvPr>
        </p:nvSpPr>
        <p:spPr>
          <a:xfrm>
            <a:off x="5535125" y="1475450"/>
            <a:ext cx="3376800" cy="48384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92" name="Google Shape;92;p9"/>
          <p:cNvSpPr txBox="1"/>
          <p:nvPr>
            <p:ph type="title"/>
          </p:nvPr>
        </p:nvSpPr>
        <p:spPr>
          <a:xfrm>
            <a:off x="311700" y="230725"/>
            <a:ext cx="8038500" cy="53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://drive.google.com/file/d/0BxlqmiFzoEW8MF9DelZUQXdVNzdFc3lkblB6djc4N0RGUEtN/view" TargetMode="External"/><Relationship Id="rId4" Type="http://schemas.openxmlformats.org/officeDocument/2006/relationships/image" Target="../media/image10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3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terminal@orupaca.fr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ctrTitle"/>
          </p:nvPr>
        </p:nvSpPr>
        <p:spPr>
          <a:xfrm>
            <a:off x="204325" y="2024725"/>
            <a:ext cx="6246600" cy="21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014371"/>
                </a:solidFill>
              </a:rPr>
              <a:t>Club TU </a:t>
            </a:r>
            <a:r>
              <a:rPr b="1" lang="fr">
                <a:solidFill>
                  <a:srgbClr val="014371"/>
                </a:solidFill>
              </a:rPr>
              <a:t>PACA</a:t>
            </a:r>
            <a:endParaRPr b="1">
              <a:solidFill>
                <a:srgbClr val="01437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116F61"/>
                </a:solidFill>
              </a:rPr>
              <a:t>Octobre 2018</a:t>
            </a:r>
            <a:endParaRPr>
              <a:solidFill>
                <a:srgbClr val="116F6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1437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1437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1E918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-1" y="4324600"/>
            <a:ext cx="88581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9" name="Google Shape;209;p19"/>
          <p:cNvSpPr/>
          <p:nvPr/>
        </p:nvSpPr>
        <p:spPr>
          <a:xfrm>
            <a:off x="0" y="4926823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3" name="Google Shape;213;p19"/>
          <p:cNvSpPr/>
          <p:nvPr/>
        </p:nvSpPr>
        <p:spPr>
          <a:xfrm>
            <a:off x="660925" y="4324615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Évolutions de la V3.20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Module médicament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19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7" name="Google Shape;217;p19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" sz="2800" u="sng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Évolutions V3.20.  </a:t>
            </a:r>
            <a:r>
              <a:rPr b="0" lang="fr" sz="2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" sz="1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point intermédiaire</a:t>
            </a:r>
            <a:r>
              <a:rPr b="0" lang="fr" sz="2800"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223" name="Google Shape;223;p20"/>
          <p:cNvSpPr txBox="1"/>
          <p:nvPr>
            <p:ph idx="1" type="body"/>
          </p:nvPr>
        </p:nvSpPr>
        <p:spPr>
          <a:xfrm>
            <a:off x="356825" y="1485650"/>
            <a:ext cx="8581200" cy="56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=&gt; Disponibilté début 2019</a:t>
            </a:r>
            <a:endParaRPr b="1" sz="24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0"/>
              </a:spcBef>
              <a:spcAft>
                <a:spcPts val="0"/>
              </a:spcAft>
              <a:buClr>
                <a:srgbClr val="98C713"/>
              </a:buClr>
              <a:buSzPts val="2400"/>
              <a:buChar char="•"/>
            </a:pPr>
            <a:r>
              <a:rPr b="1" lang="fr" sz="2400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Accès</a:t>
            </a:r>
            <a:r>
              <a:rPr b="1" lang="fr" sz="2400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 aux notes de versions par le wiki.</a:t>
            </a:r>
            <a:endParaRPr b="1" sz="2400">
              <a:solidFill>
                <a:srgbClr val="98C7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–"/>
            </a:pP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Notes de versions, fichier en .CSV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98C713"/>
              </a:buClr>
              <a:buSzPts val="2400"/>
              <a:buChar char="•"/>
            </a:pPr>
            <a:r>
              <a:rPr b="1" lang="fr" sz="2400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Pour la 3.20. (développements)</a:t>
            </a:r>
            <a:endParaRPr b="1" sz="2000">
              <a:solidFill>
                <a:srgbClr val="734B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734B35"/>
              </a:buClr>
              <a:buSzPts val="2000"/>
              <a:buChar char="–"/>
            </a:pPr>
            <a:r>
              <a:rPr b="1" lang="fr" sz="2000">
                <a:solidFill>
                  <a:srgbClr val="734B35"/>
                </a:solidFill>
                <a:latin typeface="Calibri"/>
                <a:ea typeface="Calibri"/>
                <a:cs typeface="Calibri"/>
                <a:sym typeface="Calibri"/>
              </a:rPr>
              <a:t>75 pour “Urgences”, 44  pour “TGS” réalisées.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xx/xx développements “urgences” restant pour la 3.20.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just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98C713"/>
              </a:buClr>
              <a:buSzPts val="2400"/>
              <a:buChar char="•"/>
            </a:pPr>
            <a:r>
              <a:rPr b="1" lang="fr" sz="2400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Présentation uniquement des évolutions. </a:t>
            </a:r>
            <a:endParaRPr b="1" sz="2400">
              <a:solidFill>
                <a:srgbClr val="98C7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98C713"/>
              </a:buClr>
              <a:buSzPts val="2400"/>
              <a:buChar char="•"/>
            </a:pPr>
            <a:r>
              <a:rPr b="1" lang="fr" sz="2400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Ne sont pas abordés en présentation les :</a:t>
            </a:r>
            <a:endParaRPr b="1" sz="2400">
              <a:solidFill>
                <a:srgbClr val="98C71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000"/>
              <a:buChar char="–"/>
            </a:pP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Les corrections de bug. 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000"/>
              <a:buChar char="–"/>
            </a:pP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Les optimisations mineures diverses.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000"/>
              <a:buChar char="–"/>
            </a:pP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Les développements pour les Terminaux CTA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TuTos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29" name="Google Shape;229;p21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8C713"/>
              </a:solidFill>
            </a:endParaRPr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8C713"/>
              </a:solidFill>
            </a:endParaRPr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98C713"/>
                </a:solidFill>
              </a:rPr>
              <a:t>Tutos est là pour vous aider </a:t>
            </a:r>
            <a:endParaRPr b="1" sz="2400">
              <a:solidFill>
                <a:srgbClr val="98C713"/>
              </a:solidFill>
            </a:endParaRPr>
          </a:p>
          <a:p>
            <a:pPr indent="-355600" lvl="0" marL="36576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https://tgs.orupaca.fr/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			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3 </a:t>
            </a:r>
            <a:r>
              <a:rPr b="1" lang="fr" sz="2000">
                <a:solidFill>
                  <a:srgbClr val="98C713"/>
                </a:solidFill>
              </a:rPr>
              <a:t>Entrées</a:t>
            </a:r>
            <a:r>
              <a:rPr b="1" lang="fr" sz="2000">
                <a:solidFill>
                  <a:srgbClr val="98C713"/>
                </a:solidFill>
              </a:rPr>
              <a:t> possibles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Arborescence en lien avec la structure du TU</a:t>
            </a:r>
            <a:endParaRPr b="1" sz="2000">
              <a:solidFill>
                <a:srgbClr val="17375E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b="1" lang="fr">
                <a:solidFill>
                  <a:schemeClr val="dk2"/>
                </a:solidFill>
              </a:rPr>
              <a:t>Onglet Fiche</a:t>
            </a:r>
            <a:endParaRPr b="1"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b="1" lang="fr">
                <a:solidFill>
                  <a:schemeClr val="dk2"/>
                </a:solidFill>
              </a:rPr>
              <a:t>Onglet Gestion</a:t>
            </a:r>
            <a:endParaRPr b="1"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b="1" lang="fr">
                <a:solidFill>
                  <a:schemeClr val="dk2"/>
                </a:solidFill>
              </a:rPr>
              <a:t>Onglet Vue</a:t>
            </a:r>
            <a:endParaRPr b="1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Comment faire pour …..activer une fonctionnalité </a:t>
            </a:r>
            <a:endParaRPr b="1" sz="2000">
              <a:solidFill>
                <a:srgbClr val="17375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Font typeface="Arial"/>
              <a:buChar char="●"/>
            </a:pPr>
            <a:r>
              <a:rPr b="1" lang="fr" sz="2000">
                <a:solidFill>
                  <a:srgbClr val="17375E"/>
                </a:solidFill>
              </a:rPr>
              <a:t>Quoi-Où-Comment….</a:t>
            </a:r>
            <a:r>
              <a:rPr b="1" lang="fr" sz="2000">
                <a:solidFill>
                  <a:srgbClr val="17375E"/>
                </a:solidFill>
              </a:rPr>
              <a:t>reprend tous les paramétrages d’une page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30" name="Google Shape;23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521" y="1271250"/>
            <a:ext cx="1853400" cy="189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2"/>
          <p:cNvSpPr txBox="1"/>
          <p:nvPr>
            <p:ph idx="1" type="body"/>
          </p:nvPr>
        </p:nvSpPr>
        <p:spPr>
          <a:xfrm>
            <a:off x="281400" y="142170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Développement Utilisateurs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Développement Administrateurs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Chemin d’accès au paramétrage</a:t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	Option à activer</a:t>
            </a:r>
            <a:endParaRPr b="1" i="1" sz="1600">
              <a:solidFill>
                <a:srgbClr val="E2001A"/>
              </a:solidFill>
            </a:endParaRPr>
          </a:p>
        </p:txBody>
      </p:sp>
      <p:pic>
        <p:nvPicPr>
          <p:cNvPr id="236" name="Google Shape;2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6950" y="149000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2250" y="271842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400" y="46849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Divers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44" name="Google Shape;244;p23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Identification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Enregistrement en base des utilisateurs lors des                connexions de type LDAP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Utilisation de la carte CPS pour la signature rapide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45" name="Google Shape;2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Affichage file active (Vue)</a:t>
            </a:r>
            <a:endParaRPr/>
          </a:p>
        </p:txBody>
      </p:sp>
      <p:sp>
        <p:nvSpPr>
          <p:cNvPr id="251" name="Google Shape;251;p24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Triage des colonnes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highlight>
                  <a:srgbClr val="FFFFFF"/>
                </a:highlight>
              </a:rPr>
              <a:t>Ajout d'un bouton afin de réinitialiser  le tri par défaut </a:t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Colonne “info”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highlight>
                  <a:srgbClr val="FFFFFF"/>
                </a:highlight>
              </a:rPr>
              <a:t>Ajout d’option pour trier les alertes et les liens</a:t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Vue : activer dans le paramétrage des colonnes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Module alerte (alermatismes icône ou label)</a:t>
            </a:r>
            <a:endParaRPr b="1" i="1" sz="1600">
              <a:solidFill>
                <a:srgbClr val="FF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Module Lien (pictogramme, boutons action)</a:t>
            </a:r>
            <a:endParaRPr b="1" i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</p:txBody>
      </p:sp>
      <p:pic>
        <p:nvPicPr>
          <p:cNvPr id="252" name="Google Shape;25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75" y="451268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9050" y="379747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8450" y="1536775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Patient  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60" name="Google Shape;260;p25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Cadre identité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Possibilité d’intégration d’une photo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Nouveau format d’affichage de l’identité possible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Nom d’usage (nom naissance au survol)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Nom de naissance (nom d’usage au survol)</a:t>
            </a:r>
            <a:endParaRPr b="1"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Nom de naissance - nom d’usage</a:t>
            </a:r>
            <a:endParaRPr b="1" sz="16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dans flux identité de l’adresse :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de l’adresse du médecin traitant</a:t>
            </a:r>
            <a:endParaRPr b="1"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de l’adresse de la personne à prévenir</a:t>
            </a:r>
            <a:endParaRPr b="1"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fr" sz="1600"/>
              <a:t>du lien de parenté de la personne à prévenir</a:t>
            </a:r>
            <a:endParaRPr b="1"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98C713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		</a:t>
            </a:r>
            <a:r>
              <a:rPr b="1" lang="fr" sz="2000">
                <a:solidFill>
                  <a:schemeClr val="dk2"/>
                </a:solidFill>
              </a:rPr>
              <a:t>Fiche/Fiche U/Fiche Patient/Bloc identité :</a:t>
            </a:r>
            <a:endParaRPr sz="2000">
              <a:solidFill>
                <a:schemeClr val="dk2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afficherPhotoPatient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resolutionMaxPhotoPatient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photoPatientDefaut</a:t>
            </a:r>
            <a:endParaRPr b="1" i="1" sz="1600">
              <a:solidFill>
                <a:srgbClr val="E20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61" name="Google Shape;26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95268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41160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Patient  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69" name="Google Shape;269;p26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Bloc note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d’un bloc note pour les secrétaires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l’accès au bloc message est soumis à des droits </a:t>
            </a:r>
            <a:endParaRPr b="1" sz="2000">
              <a:solidFill>
                <a:srgbClr val="17375E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98C713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		</a:t>
            </a:r>
            <a:r>
              <a:rPr b="1" lang="fr" sz="2000">
                <a:solidFill>
                  <a:schemeClr val="dk2"/>
                </a:solidFill>
              </a:rPr>
              <a:t>Gestion</a:t>
            </a:r>
            <a:r>
              <a:rPr b="1" lang="fr" sz="2000">
                <a:solidFill>
                  <a:schemeClr val="dk2"/>
                </a:solidFill>
              </a:rPr>
              <a:t>/Gestion des groupes : pour un groupe donné</a:t>
            </a:r>
            <a:endParaRPr sz="2000">
              <a:solidFill>
                <a:schemeClr val="dk2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</a:t>
            </a:r>
            <a:r>
              <a:rPr b="1" i="1" lang="fr" sz="1600">
                <a:solidFill>
                  <a:srgbClr val="E2001A"/>
                </a:solidFill>
              </a:rPr>
              <a:t>Urgences -&gt; BlocNotesSecondaire_Modification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BlocNotesSecondaire_Visualisation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BlocNotes_Modification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BlocNotes_Visualisation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rgbClr val="E2001A"/>
              </a:solidFill>
            </a:endParaRPr>
          </a:p>
        </p:txBody>
      </p:sp>
      <p:pic>
        <p:nvPicPr>
          <p:cNvPr id="270" name="Google Shape;27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200" y="4154362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31153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Patient 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78" name="Google Shape;278;p27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Documents</a:t>
            </a:r>
            <a:endParaRPr b="1" sz="2000">
              <a:solidFill>
                <a:srgbClr val="98C713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utiliser une apostrophe pour les catégories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choisir la taille du texte pour un document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Alermatismes</a:t>
            </a:r>
            <a:endParaRPr b="1" sz="2000">
              <a:solidFill>
                <a:srgbClr val="98C713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 bloc message est paramétrable comme un document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 nombre de diags déclencheurs est augmenté à 12</a:t>
            </a:r>
            <a:endParaRPr b="1" sz="18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Synthèse</a:t>
            </a:r>
            <a:endParaRPr b="1" sz="2000">
              <a:solidFill>
                <a:srgbClr val="98C713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afficher les commentaires suivants :</a:t>
            </a:r>
            <a:endParaRPr b="1" sz="1800">
              <a:solidFill>
                <a:srgbClr val="17375E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prescriptions 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réalisation 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non réalisation</a:t>
            </a:r>
            <a:endParaRPr b="1" sz="1600">
              <a:solidFill>
                <a:srgbClr val="22222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U/Synthèse : </a:t>
            </a:r>
            <a:r>
              <a:rPr lang="fr" sz="2000">
                <a:solidFill>
                  <a:schemeClr val="dk2"/>
                </a:solidFill>
              </a:rPr>
              <a:t>		</a:t>
            </a:r>
            <a:endParaRPr sz="2000">
              <a:solidFill>
                <a:schemeClr val="dk2"/>
              </a:solidFill>
            </a:endParaRPr>
          </a:p>
          <a:p>
            <a:pPr indent="-330200" lvl="0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affCommentairePrescMedSynthese	</a:t>
            </a:r>
            <a:endParaRPr b="1" i="1" sz="1600">
              <a:solidFill>
                <a:srgbClr val="FF0000"/>
              </a:solidFill>
            </a:endParaRPr>
          </a:p>
          <a:p>
            <a:pPr indent="-330200" lvl="4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affCommentaireReaMedSynthese	</a:t>
            </a:r>
            <a:endParaRPr b="1" i="1" sz="1600">
              <a:solidFill>
                <a:srgbClr val="FF0000"/>
              </a:solidFill>
            </a:endParaRPr>
          </a:p>
          <a:p>
            <a:pPr indent="-330200" lvl="4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affCommentaireNonReaMedSynthese</a:t>
            </a:r>
            <a:endParaRPr b="1" i="1" sz="1600">
              <a:solidFill>
                <a:srgbClr val="FF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79" name="Google Shape;27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775" y="539268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525" y="497332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Médicale 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87" name="Google Shape;287;p28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Module TRUC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Thésaurus Recours pour les Urgences Circonstances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FEDORU, SFMU, GFRUP et SPF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But : 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mieux préciser les circonstances de venues aux urgences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en complément du TRIAGE Symptomatique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Principe :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Sélection d’un recours en 1 ou 2 clics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Sélection du cadre de survenue</a:t>
            </a:r>
            <a:endParaRPr b="1" sz="2000">
              <a:solidFill>
                <a:srgbClr val="17375E"/>
              </a:solidFill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■"/>
            </a:pPr>
            <a:r>
              <a:rPr b="1" lang="fr" sz="2000">
                <a:solidFill>
                  <a:srgbClr val="17375E"/>
                </a:solidFill>
              </a:rPr>
              <a:t>Domicile, Loisir, Sport, En rapport avec le travail,...</a:t>
            </a:r>
            <a:endParaRPr b="1" sz="2000">
              <a:solidFill>
                <a:srgbClr val="17375E"/>
              </a:solidFill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■"/>
            </a:pPr>
            <a:r>
              <a:rPr b="1" lang="fr" sz="2000">
                <a:solidFill>
                  <a:srgbClr val="17375E"/>
                </a:solidFill>
              </a:rPr>
              <a:t>TS, agressions</a:t>
            </a:r>
            <a:endParaRPr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88" name="Google Shape;28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/>
          <p:nvPr/>
        </p:nvSpPr>
        <p:spPr>
          <a:xfrm>
            <a:off x="2" y="1915750"/>
            <a:ext cx="88581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1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p11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7" name="Google Shape;107;p11"/>
          <p:cNvSpPr/>
          <p:nvPr/>
        </p:nvSpPr>
        <p:spPr>
          <a:xfrm>
            <a:off x="0" y="4926823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8" name="Google Shape;108;p11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Equipe TU  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1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1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Évolutions de la V3.20</a:t>
            </a:r>
            <a:endParaRPr b="1"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12" name="Google Shape;112;p11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11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Module médicament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1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11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9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Médicale </a:t>
            </a:r>
            <a:endParaRPr>
              <a:solidFill>
                <a:srgbClr val="E2001A"/>
              </a:solidFill>
            </a:endParaRPr>
          </a:p>
        </p:txBody>
      </p:sp>
      <p:sp>
        <p:nvSpPr>
          <p:cNvPr id="294" name="Google Shape;294;p29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Module TRUC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dans l’infobulle générale 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Versioning du thésaurus par convention SPF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○"/>
            </a:pPr>
            <a:r>
              <a:rPr b="1" lang="fr" sz="2000">
                <a:solidFill>
                  <a:srgbClr val="17375E"/>
                </a:solidFill>
              </a:rPr>
              <a:t>utilisation d’une nomenclature propre hors CIM-10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○"/>
            </a:pPr>
            <a:r>
              <a:rPr b="1" lang="fr" sz="2000">
                <a:solidFill>
                  <a:srgbClr val="17375E"/>
                </a:solidFill>
              </a:rPr>
              <a:t>intégration d’un N° de version pour analyse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U/Fiche Médicale/recours :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masquageBlocCirconstance</a:t>
            </a:r>
            <a:endParaRPr b="1" i="1" sz="1600">
              <a:solidFill>
                <a:srgbClr val="FF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masquageBlocCirconstanceIOA</a:t>
            </a:r>
            <a:endParaRPr b="1" i="1" sz="16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295" name="Google Shape;29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3543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366850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Médicale </a:t>
            </a:r>
            <a:endParaRPr/>
          </a:p>
        </p:txBody>
      </p:sp>
      <p:sp>
        <p:nvSpPr>
          <p:cNvPr id="303" name="Google Shape;303;p30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Constantes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afficher des courbes pour les Constantes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La DDR est intégré au module IOA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Scores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du score DN4 (neuropathie)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La DDR est intégré au module IOA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" sz="2000">
                <a:solidFill>
                  <a:srgbClr val="98C713"/>
                </a:solidFill>
              </a:rPr>
              <a:t>Observations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du score DN4 (neuropathie)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 focus se positionne dans le bloc de saisi après utilisation d’un cartouche</a:t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04" name="Google Shape;30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Médicale </a:t>
            </a:r>
            <a:endParaRPr/>
          </a:p>
        </p:txBody>
      </p:sp>
      <p:sp>
        <p:nvSpPr>
          <p:cNvPr id="310" name="Google Shape;310;p31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Réorganisation de la configuration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Réalignement des colonnes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Remplacement des termes “Etat”, “Etat plan blanc”</a:t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=&gt; “Mode normal” et “Mode Plan Blanc”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Etat des observations est configurable en :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Désactivé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Visible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Visible et obligatoire</a:t>
            </a:r>
            <a:endParaRPr b="1" sz="16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11" name="Google Shape;31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2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Médicale </a:t>
            </a:r>
            <a:endParaRPr/>
          </a:p>
        </p:txBody>
      </p:sp>
      <p:sp>
        <p:nvSpPr>
          <p:cNvPr id="317" name="Google Shape;317;p32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Formulaires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Les formulaires peuvent être générés en .</a:t>
            </a:r>
            <a:r>
              <a:rPr b="1" i="1" lang="fr" sz="2000">
                <a:solidFill>
                  <a:srgbClr val="17375E"/>
                </a:solidFill>
              </a:rPr>
              <a:t>pdf</a:t>
            </a:r>
            <a:endParaRPr b="1" i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Un formulaire peut être envoyé via le flux documents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Les constantes saisies peuvent être supprimées</a:t>
            </a:r>
            <a:endParaRPr b="1" sz="20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22222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22222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2222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Des exemples de formulaires configurés sont ajoutés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Les recours Symptomatiques (IOA) sont utilisables</a:t>
            </a:r>
            <a:endParaRPr b="1" sz="20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22222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18" name="Google Shape;31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409532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3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LISTES DE TRAVAIL</a:t>
            </a:r>
            <a:endParaRPr/>
          </a:p>
        </p:txBody>
      </p:sp>
      <p:sp>
        <p:nvSpPr>
          <p:cNvPr id="325" name="Google Shape;325;p33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Imagerie (Création Édition des bons)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poste à rappeler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On peut afficher l’identité sur toutes les pages imprimées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téléphone du patient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des observations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du sexe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Biologie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Mise en place de l’intégration des résultats labo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d’icone pour le statut des prélèvements</a:t>
            </a:r>
            <a:endParaRPr b="1" sz="16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				</a:t>
            </a:r>
            <a:endParaRPr b="1" sz="2000">
              <a:solidFill>
                <a:srgbClr val="17375E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U/Options/Bon d’examens 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</p:txBody>
      </p:sp>
      <p:pic>
        <p:nvPicPr>
          <p:cNvPr id="326" name="Google Shape;32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02825" y="43764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00" y="49585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Lettre de liaison</a:t>
            </a:r>
            <a:endParaRPr/>
          </a:p>
        </p:txBody>
      </p:sp>
      <p:sp>
        <p:nvSpPr>
          <p:cNvPr id="334" name="Google Shape;334;p34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Imagerie (Création Édition des bons)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poste à rappeler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On peut afficher l’identité sur toutes les pages imprimées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téléphone du patient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des observations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du sexe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Biologie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Mise en place de l’intégration des résultats labo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d’icone pour le statut des prélèvements</a:t>
            </a:r>
            <a:endParaRPr b="1" sz="16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				</a:t>
            </a:r>
            <a:endParaRPr b="1" sz="2000">
              <a:solidFill>
                <a:srgbClr val="17375E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U/Options/Bon d’examens 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</p:txBody>
      </p:sp>
      <p:pic>
        <p:nvPicPr>
          <p:cNvPr id="335" name="Google Shape;33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02825" y="43764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00" y="49585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5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Codage</a:t>
            </a:r>
            <a:endParaRPr/>
          </a:p>
        </p:txBody>
      </p:sp>
      <p:sp>
        <p:nvSpPr>
          <p:cNvPr id="343" name="Google Shape;343;p35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Diagnostics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400"/>
              <a:buChar char="●"/>
            </a:pP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Élaboration</a:t>
            </a: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d’un thésaurus double pour les Urgences 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ravaux FEDORU SFMU GFRUP SPF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 thésaurus simple pour les RPU - 1 thésaurus pour les hospitalisations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Réécriture des libellés 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400"/>
              <a:buChar char="●"/>
            </a:pPr>
            <a:r>
              <a:rPr lang="fr" sz="1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Augmentation de la longueur maximale des libellés 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CCMU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400"/>
              <a:buChar char="●"/>
            </a:pP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pour rendre la saisie obligatoire.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400"/>
              <a:buChar char="●"/>
            </a:pP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pour désactiver la question UHCD si CCMU = 3.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Actes</a:t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400"/>
              <a:buChar char="●"/>
            </a:pPr>
            <a:r>
              <a:rPr b="1" lang="fr" sz="24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 de la consultation U03.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4" name="Google Shape;34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Onglet sortis</a:t>
            </a:r>
            <a:endParaRPr/>
          </a:p>
        </p:txBody>
      </p:sp>
      <p:sp>
        <p:nvSpPr>
          <p:cNvPr id="350" name="Google Shape;350;p36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Options des filtres existants</a:t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rechercher par médecin ayant pris en charge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  <a:highlight>
                  <a:srgbClr val="FFFFFF"/>
                </a:highlight>
              </a:rPr>
              <a:t>(présent dans historique)</a:t>
            </a:r>
            <a:endParaRPr b="1" i="1" sz="1600">
              <a:solidFill>
                <a:srgbClr val="E2001A"/>
              </a:solidFill>
              <a:highlight>
                <a:srgbClr val="FFFFFF"/>
              </a:highlight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afficher seulement les patients supprimés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</a:rPr>
              <a:t>(uniquement les supprimés)</a:t>
            </a:r>
            <a:endParaRPr b="1" i="1" sz="1600">
              <a:solidFill>
                <a:srgbClr val="E2001A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filtrer sur la valeur directement des menus déroulant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</a:rPr>
              <a:t>(est au choix)</a:t>
            </a:r>
            <a:endParaRPr b="1" i="1" sz="1600">
              <a:solidFill>
                <a:srgbClr val="E2001A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600">
              <a:solidFill>
                <a:srgbClr val="E20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Ajout de filtres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 filtre sur les discordances radio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 filtre “Dossiers préparé” ⇔ à controler</a:t>
            </a:r>
            <a:endParaRPr b="1" sz="2000">
              <a:solidFill>
                <a:srgbClr val="17375E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Export étendu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d’une option “lettre de liaison” </a:t>
            </a:r>
            <a:r>
              <a:rPr b="1" lang="fr" sz="2000">
                <a:solidFill>
                  <a:schemeClr val="dk1"/>
                </a:solidFill>
                <a:highlight>
                  <a:srgbClr val="116F61"/>
                </a:highlight>
              </a:rPr>
              <a:t>IPAQSS</a:t>
            </a:r>
            <a:endParaRPr b="1" sz="2000">
              <a:solidFill>
                <a:schemeClr val="dk1"/>
              </a:solidFill>
              <a:highlight>
                <a:srgbClr val="116F6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1" name="Google Shape;35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Lettre de liaison</a:t>
            </a:r>
            <a:endParaRPr/>
          </a:p>
        </p:txBody>
      </p:sp>
      <p:sp>
        <p:nvSpPr>
          <p:cNvPr id="357" name="Google Shape;357;p37"/>
          <p:cNvSpPr txBox="1"/>
          <p:nvPr>
            <p:ph idx="1" type="body"/>
          </p:nvPr>
        </p:nvSpPr>
        <p:spPr>
          <a:xfrm>
            <a:off x="356825" y="1485650"/>
            <a:ext cx="8581200" cy="50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Format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Possibilité de générer la ldl au format CDAR2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Renforcement du 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contrôle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sur NIR =&gt; DMP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LdL facilitée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Modification de la ldl pour les patients externes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Simplification du formulaire de sortie pour les externes.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Possibilité de précocher les cases du formulaire de sortie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permettant de précocher le médecin traitant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Edition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L’item qui n’envoie pas la ldl est renommer “Patient”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de la prévisualisation de la lettre de liaison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Intégration dans le porte documents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8" name="Google Shape;35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Gestion</a:t>
            </a:r>
            <a:endParaRPr/>
          </a:p>
        </p:txBody>
      </p:sp>
      <p:sp>
        <p:nvSpPr>
          <p:cNvPr id="364" name="Google Shape;364;p38"/>
          <p:cNvSpPr txBox="1"/>
          <p:nvPr>
            <p:ph idx="1" type="body"/>
          </p:nvPr>
        </p:nvSpPr>
        <p:spPr>
          <a:xfrm>
            <a:off x="356825" y="1485650"/>
            <a:ext cx="8581200" cy="50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Gestion des groupes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Point de restauration de la configuration du groupe précédent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Gestion des 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Améliorations diverses au niveau de la gestion des 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Gestion des listes transversales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du format du mail (envoi ou pas du contexte)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Navigation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Sélection des onglets à afficher en mode Plan Blan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Les environnements sont liés à des fiches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Gestion/Gestion des groupes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		Gestion/Gestion liste transversales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Gestion/Navigation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5" name="Google Shape;36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7881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Arial"/>
                <a:ea typeface="Arial"/>
                <a:cs typeface="Arial"/>
                <a:sym typeface="Arial"/>
              </a:rPr>
              <a:t>Équipe TU : Des nouveaux</a:t>
            </a:r>
            <a:endParaRPr b="1"/>
          </a:p>
        </p:txBody>
      </p:sp>
      <p:sp>
        <p:nvSpPr>
          <p:cNvPr id="121" name="Google Shape;121;p12"/>
          <p:cNvSpPr txBox="1"/>
          <p:nvPr/>
        </p:nvSpPr>
        <p:spPr>
          <a:xfrm>
            <a:off x="1435800" y="2006575"/>
            <a:ext cx="5894700" cy="21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2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Systèmes d’Information </a:t>
            </a: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GRADeS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Damien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BOREL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(Ingénieur études &amp; développement)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des outils métiers ORUPACA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Emmanuel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DOS RAMOS </a:t>
            </a: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(Médecin)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ROR - coordination HET - T.SMUR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Véronique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BES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(IDE)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Développeurs web               Hotline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Sébastien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CANDEL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 		- Pascale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CHAMPIONNAT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Etienne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CHAUVEAU		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Frédéric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SIMION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Adrien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GABRIEL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			- 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Kelian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MENTEAUX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Emmanuel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CERVETTI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Gestion</a:t>
            </a:r>
            <a:endParaRPr/>
          </a:p>
        </p:txBody>
      </p:sp>
      <p:sp>
        <p:nvSpPr>
          <p:cNvPr id="372" name="Google Shape;372;p39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Options globales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WiziWig pour  "messageGlobal" et "messageAccueil" en HTML.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Choix de l’affichage de l’infobulle pour l'onglet radio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Modification de la description de l'option globale</a:t>
            </a: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 signatureSousMenu.</a:t>
            </a:r>
            <a:endParaRPr b="1" i="1" sz="20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Gestion/Optionsglobales/Infographies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800"/>
              <a:buFont typeface="Calibri"/>
              <a:buChar char="-"/>
            </a:pPr>
            <a:r>
              <a:rPr b="1" i="1" lang="fr" sz="1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messageGlobal</a:t>
            </a:r>
            <a:endParaRPr b="1" i="1"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800"/>
              <a:buFont typeface="Calibri"/>
              <a:buChar char="-"/>
            </a:pPr>
            <a:r>
              <a:rPr b="1" i="1" lang="fr" sz="1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messageAccueil</a:t>
            </a:r>
            <a:endParaRPr b="1" i="1"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Gestion/Optionsglobales/Option des onglets Liste transversales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2000"/>
              <a:buFont typeface="Calibri"/>
              <a:buChar char="-"/>
            </a:pP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evenementInfoBulleRadio</a:t>
            </a:r>
            <a:endParaRPr b="1" i="1" sz="20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Gestion/Optionsglobales/Authentification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2000"/>
              <a:buFont typeface="Calibri"/>
              <a:buChar char="-"/>
            </a:pP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signatureSousMenu	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Google Shape;37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0967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42125" y="51539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0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1" name="Google Shape;381;p40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2" name="Google Shape;382;p40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3" name="Google Shape;383;p40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4" name="Google Shape;384;p40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5" name="Google Shape;385;p40"/>
          <p:cNvSpPr/>
          <p:nvPr/>
        </p:nvSpPr>
        <p:spPr>
          <a:xfrm>
            <a:off x="-1" y="4926825"/>
            <a:ext cx="88581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6" name="Google Shape;386;p40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7" name="Google Shape;387;p40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8" name="Google Shape;388;p40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9" name="Google Shape;389;p40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Évolutions de la V3.20</a:t>
            </a:r>
            <a:endParaRPr b="1"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390" name="Google Shape;390;p40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1" name="Google Shape;391;p40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  <a:highlight>
                  <a:srgbClr val="FFFFFF"/>
                </a:highlight>
              </a:rPr>
              <a:t>Module médicament</a:t>
            </a:r>
            <a:endParaRPr sz="2000">
              <a:solidFill>
                <a:srgbClr val="1F497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2" name="Google Shape;392;p40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3" name="Google Shape;393;p40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Champagne !!!</a:t>
            </a:r>
            <a:endParaRPr>
              <a:solidFill>
                <a:srgbClr val="E2001A"/>
              </a:solidFill>
            </a:endParaRPr>
          </a:p>
        </p:txBody>
      </p:sp>
      <p:pic>
        <p:nvPicPr>
          <p:cNvPr id="399" name="Google Shape;399;p41" title="PRESCRIPTION TU.web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6612" y="1830925"/>
            <a:ext cx="4939574" cy="374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2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5" name="Google Shape;405;p42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6" name="Google Shape;406;p42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7" name="Google Shape;407;p42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8" name="Google Shape;408;p42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9" name="Google Shape;409;p42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0" name="Google Shape;410;p42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1" name="Google Shape;411;p42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2" name="Google Shape;412;p42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3" name="Google Shape;413;p42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Évolutions</a:t>
            </a:r>
            <a:r>
              <a:rPr lang="fr" sz="2000"/>
              <a:t> de la V3.20 </a:t>
            </a:r>
            <a:endParaRPr b="1"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4" name="Google Shape;414;p42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5" name="Google Shape;415;p42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La lettre de liaison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6" name="Google Shape;416;p42"/>
          <p:cNvSpPr/>
          <p:nvPr/>
        </p:nvSpPr>
        <p:spPr>
          <a:xfrm>
            <a:off x="-1" y="5529050"/>
            <a:ext cx="88581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7" name="Google Shape;417;p42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Tour de table 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2" name="Google Shape;422;p43"/>
          <p:cNvGrpSpPr/>
          <p:nvPr/>
        </p:nvGrpSpPr>
        <p:grpSpPr>
          <a:xfrm>
            <a:off x="844191" y="4039657"/>
            <a:ext cx="548668" cy="490078"/>
            <a:chOff x="774575" y="1543072"/>
            <a:chExt cx="747300" cy="667500"/>
          </a:xfrm>
        </p:grpSpPr>
        <p:sp>
          <p:nvSpPr>
            <p:cNvPr id="423" name="Google Shape;423;p43"/>
            <p:cNvSpPr/>
            <p:nvPr/>
          </p:nvSpPr>
          <p:spPr>
            <a:xfrm>
              <a:off x="774575" y="1543072"/>
              <a:ext cx="747300" cy="667500"/>
            </a:xfrm>
            <a:prstGeom prst="rect">
              <a:avLst/>
            </a:prstGeom>
            <a:solidFill>
              <a:srgbClr val="82CB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web.png" id="424" name="Google Shape;424;p4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95813" y="1629172"/>
              <a:ext cx="504825" cy="495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25" name="Google Shape;425;p43"/>
          <p:cNvGrpSpPr/>
          <p:nvPr/>
        </p:nvGrpSpPr>
        <p:grpSpPr>
          <a:xfrm>
            <a:off x="844175" y="3342169"/>
            <a:ext cx="548700" cy="490200"/>
            <a:chOff x="774575" y="3435269"/>
            <a:chExt cx="548700" cy="490200"/>
          </a:xfrm>
        </p:grpSpPr>
        <p:sp>
          <p:nvSpPr>
            <p:cNvPr id="426" name="Google Shape;426;p43"/>
            <p:cNvSpPr/>
            <p:nvPr/>
          </p:nvSpPr>
          <p:spPr>
            <a:xfrm>
              <a:off x="774575" y="3435269"/>
              <a:ext cx="548700" cy="490200"/>
            </a:xfrm>
            <a:prstGeom prst="rect">
              <a:avLst/>
            </a:prstGeom>
            <a:solidFill>
              <a:srgbClr val="1BAE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telephone.png" id="427" name="Google Shape;427;p4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91558" y="3522956"/>
              <a:ext cx="314715" cy="3147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8" name="Google Shape;428;p43"/>
          <p:cNvSpPr txBox="1"/>
          <p:nvPr/>
        </p:nvSpPr>
        <p:spPr>
          <a:xfrm>
            <a:off x="844175" y="3343525"/>
            <a:ext cx="548700" cy="487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FFFF"/>
                </a:solidFill>
              </a:rPr>
              <a:t>@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429" name="Google Shape;429;p43"/>
          <p:cNvGrpSpPr/>
          <p:nvPr/>
        </p:nvGrpSpPr>
        <p:grpSpPr>
          <a:xfrm>
            <a:off x="844166" y="2644701"/>
            <a:ext cx="548700" cy="490200"/>
            <a:chOff x="3620441" y="1406651"/>
            <a:chExt cx="548700" cy="490200"/>
          </a:xfrm>
        </p:grpSpPr>
        <p:sp>
          <p:nvSpPr>
            <p:cNvPr id="430" name="Google Shape;430;p43"/>
            <p:cNvSpPr/>
            <p:nvPr/>
          </p:nvSpPr>
          <p:spPr>
            <a:xfrm>
              <a:off x="3620441" y="1406651"/>
              <a:ext cx="548700" cy="490200"/>
            </a:xfrm>
            <a:prstGeom prst="rect">
              <a:avLst/>
            </a:prstGeom>
            <a:solidFill>
              <a:srgbClr val="296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bonhomme.png" id="431" name="Google Shape;431;p4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727320" y="1474500"/>
              <a:ext cx="334961" cy="354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32" name="Google Shape;432;p43"/>
          <p:cNvSpPr txBox="1"/>
          <p:nvPr>
            <p:ph type="title"/>
          </p:nvPr>
        </p:nvSpPr>
        <p:spPr>
          <a:xfrm>
            <a:off x="1561800" y="2644700"/>
            <a:ext cx="50952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Dr Emmanuel Dos Ramos	</a:t>
            </a:r>
            <a:endParaRPr/>
          </a:p>
        </p:txBody>
      </p:sp>
      <p:sp>
        <p:nvSpPr>
          <p:cNvPr id="433" name="Google Shape;433;p43"/>
          <p:cNvSpPr txBox="1"/>
          <p:nvPr>
            <p:ph idx="2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</a:t>
            </a:r>
            <a:endParaRPr/>
          </a:p>
        </p:txBody>
      </p:sp>
      <p:sp>
        <p:nvSpPr>
          <p:cNvPr id="434" name="Google Shape;434;p43"/>
          <p:cNvSpPr txBox="1"/>
          <p:nvPr>
            <p:ph idx="3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edosramos@orupaca.fr</a:t>
            </a:r>
            <a:endParaRPr/>
          </a:p>
        </p:txBody>
      </p:sp>
      <p:sp>
        <p:nvSpPr>
          <p:cNvPr id="435" name="Google Shape;435;p43"/>
          <p:cNvSpPr txBox="1"/>
          <p:nvPr>
            <p:ph idx="3" type="title"/>
          </p:nvPr>
        </p:nvSpPr>
        <p:spPr>
          <a:xfrm>
            <a:off x="1641700" y="4066075"/>
            <a:ext cx="50952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https://tgs.orupaca.fr</a:t>
            </a:r>
            <a:endParaRPr/>
          </a:p>
        </p:txBody>
      </p:sp>
      <p:pic>
        <p:nvPicPr>
          <p:cNvPr id="436" name="Google Shape;436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4198" y="4039650"/>
            <a:ext cx="548700" cy="5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844200" y="4039650"/>
            <a:ext cx="548700" cy="561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-3" y="2517975"/>
            <a:ext cx="88581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-1" y="3120175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0" y="4926823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Rappels </a:t>
            </a:r>
            <a:endParaRPr b="1"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Évolutions de la V3.20</a:t>
            </a:r>
            <a:r>
              <a:rPr lang="fr" sz="2000">
                <a:solidFill>
                  <a:schemeClr val="lt1"/>
                </a:solidFill>
              </a:rPr>
              <a:t>de la V3.18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Module médicament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13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Arial"/>
                <a:ea typeface="Arial"/>
                <a:cs typeface="Arial"/>
                <a:sym typeface="Arial"/>
              </a:rPr>
              <a:t>Rappels : toujours, encore…et encore...et encore !</a:t>
            </a:r>
            <a:endParaRPr/>
          </a:p>
        </p:txBody>
      </p:sp>
      <p:sp>
        <p:nvSpPr>
          <p:cNvPr id="146" name="Google Shape;146;p14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•"/>
            </a:pPr>
            <a:r>
              <a:rPr lang="fr" sz="2400">
                <a:latin typeface="Calibri"/>
                <a:ea typeface="Calibri"/>
                <a:cs typeface="Calibri"/>
                <a:sym typeface="Calibri"/>
              </a:rPr>
              <a:t>Adresse unique :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800"/>
              <a:buChar char="–"/>
            </a:pPr>
            <a:r>
              <a:rPr i="1" lang="fr" sz="28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terminal@orupaca.fr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24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400"/>
              <a:buChar char="•"/>
            </a:pPr>
            <a:r>
              <a:rPr lang="fr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 cas de changement d’administrateur, informer le GRADeS </a:t>
            </a:r>
            <a:r>
              <a:rPr lang="fr" sz="24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1" marL="742950" rtl="0" algn="just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3" name="Google Shape;153;p15"/>
          <p:cNvSpPr/>
          <p:nvPr/>
        </p:nvSpPr>
        <p:spPr>
          <a:xfrm>
            <a:off x="-1" y="3120175"/>
            <a:ext cx="88581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15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15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Google Shape;156;p15"/>
          <p:cNvSpPr/>
          <p:nvPr/>
        </p:nvSpPr>
        <p:spPr>
          <a:xfrm>
            <a:off x="0" y="4926823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Clubs / Versions </a:t>
            </a:r>
            <a:endParaRPr b="1"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15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Évolutions de la V3.20</a:t>
            </a:r>
            <a:endParaRPr b="1" sz="1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15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Module médicament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15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4" name="Google Shape;164;p15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 txBox="1"/>
          <p:nvPr>
            <p:ph idx="1" type="body"/>
          </p:nvPr>
        </p:nvSpPr>
        <p:spPr>
          <a:xfrm>
            <a:off x="356825" y="1485650"/>
            <a:ext cx="8581200" cy="49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Version commune </a:t>
            </a:r>
            <a:r>
              <a:rPr lang="fr" sz="2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TGS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1800"/>
              <a:buFont typeface="Calibri"/>
              <a:buChar char="–"/>
            </a:pPr>
            <a:r>
              <a:rPr b="1"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Urgences</a:t>
            </a: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		- Terminal SI-VIC			- Terminal Cardio</a:t>
            </a:r>
            <a:endParaRPr sz="1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1800"/>
              <a:buFont typeface="Calibri"/>
              <a:buChar char="–"/>
            </a:pP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CTA			- Terminal Hélico			- Terminal AVC</a:t>
            </a:r>
            <a:endParaRPr sz="1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734B35"/>
              </a:buClr>
              <a:buSzPts val="1800"/>
              <a:buFont typeface="Calibri"/>
              <a:buChar char="–"/>
            </a:pP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SMUR			- Terminal Admission	</a:t>
            </a:r>
            <a:r>
              <a:rPr lang="fr" sz="1800">
                <a:solidFill>
                  <a:srgbClr val="734B35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734B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Versions majeures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03F70"/>
              </a:buClr>
              <a:buSzPts val="2400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2 à 3  publications /an selon les </a:t>
            </a: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développements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just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1 Club TU Aquitaine - Occitanie / an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1 club TU Aquitaine /an </a:t>
            </a:r>
            <a:endParaRPr sz="24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=&gt; 1 Invitation pour 2 référents pour les club TU PACA 	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Arial"/>
                <a:ea typeface="Arial"/>
                <a:cs typeface="Arial"/>
                <a:sym typeface="Arial"/>
              </a:rPr>
              <a:t>Clubs TU : Fonctionnement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1BAE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0" y="3722400"/>
            <a:ext cx="8858100" cy="433500"/>
          </a:xfrm>
          <a:prstGeom prst="rect">
            <a:avLst/>
          </a:prstGeom>
          <a:solidFill>
            <a:srgbClr val="1E918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0" y="4926823"/>
            <a:ext cx="431400" cy="433500"/>
          </a:xfrm>
          <a:prstGeom prst="rect">
            <a:avLst/>
          </a:prstGeom>
          <a:solidFill>
            <a:srgbClr val="2969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Equipe TU </a:t>
            </a:r>
            <a:r>
              <a:rPr lang="fr" sz="2000">
                <a:solidFill>
                  <a:srgbClr val="734B35"/>
                </a:solidFill>
              </a:rPr>
              <a:t>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Rappels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Évolutions </a:t>
            </a:r>
            <a:r>
              <a:rPr lang="fr" sz="2000"/>
              <a:t>de la V3.20</a:t>
            </a:r>
            <a:endParaRPr b="1"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5" name="Google Shape;185;p17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lt1"/>
                </a:solidFill>
              </a:rPr>
              <a:t>État des sites</a:t>
            </a:r>
            <a:endParaRPr b="1"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6" name="Google Shape;186;p17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Module médicament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Tour de table </a:t>
            </a:r>
            <a:endParaRPr sz="2000">
              <a:solidFill>
                <a:srgbClr val="1F497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"/>
              <a:t>Gestion par Santé transfert</a:t>
            </a:r>
            <a:endParaRPr b="0"/>
          </a:p>
        </p:txBody>
      </p:sp>
      <p:sp>
        <p:nvSpPr>
          <p:cNvPr id="194" name="Google Shape;194;p18"/>
          <p:cNvSpPr txBox="1"/>
          <p:nvPr>
            <p:ph idx="1" type="body"/>
          </p:nvPr>
        </p:nvSpPr>
        <p:spPr>
          <a:xfrm>
            <a:off x="311700" y="2071723"/>
            <a:ext cx="4575300" cy="12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HIA Bordeaux 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Villeneuve sur Lot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Niort (en cours)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  <p:sp>
        <p:nvSpPr>
          <p:cNvPr id="195" name="Google Shape;195;p18"/>
          <p:cNvSpPr txBox="1"/>
          <p:nvPr/>
        </p:nvSpPr>
        <p:spPr>
          <a:xfrm>
            <a:off x="311700" y="1277850"/>
            <a:ext cx="36579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Région Nouvelle-Aquitaine</a:t>
            </a:r>
            <a:endParaRPr b="1" sz="2400">
              <a:solidFill>
                <a:srgbClr val="98C71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18"/>
          <p:cNvSpPr txBox="1"/>
          <p:nvPr/>
        </p:nvSpPr>
        <p:spPr>
          <a:xfrm>
            <a:off x="311700" y="3409425"/>
            <a:ext cx="25950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Région Occitanie</a:t>
            </a:r>
            <a:endParaRPr b="1" sz="2400">
              <a:solidFill>
                <a:srgbClr val="98C71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311700" y="4328100"/>
            <a:ext cx="4387200" cy="8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Auch (en cours)  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GHT Tarbes Lourdes	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  <p:sp>
        <p:nvSpPr>
          <p:cNvPr id="198" name="Google Shape;198;p18"/>
          <p:cNvSpPr txBox="1"/>
          <p:nvPr/>
        </p:nvSpPr>
        <p:spPr>
          <a:xfrm>
            <a:off x="4887000" y="3000925"/>
            <a:ext cx="25950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98C713"/>
                </a:solidFill>
                <a:latin typeface="Calibri"/>
                <a:ea typeface="Calibri"/>
                <a:cs typeface="Calibri"/>
                <a:sym typeface="Calibri"/>
              </a:rPr>
              <a:t>Région Corse</a:t>
            </a:r>
            <a:endParaRPr b="1" sz="2400">
              <a:solidFill>
                <a:srgbClr val="98C71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18"/>
          <p:cNvSpPr txBox="1"/>
          <p:nvPr>
            <p:ph idx="1" type="body"/>
          </p:nvPr>
        </p:nvSpPr>
        <p:spPr>
          <a:xfrm>
            <a:off x="5142100" y="3844425"/>
            <a:ext cx="3473700" cy="8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Bonifacio (en cours)  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èle GIP e-Santé ORU PACA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