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6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y="6858000" cx="9144000"/>
  <p:notesSz cx="6858000" cy="9144000"/>
  <p:embeddedFontLst>
    <p:embeddedFont>
      <p:font typeface="Source Code Pro"/>
      <p:regular r:id="rId47"/>
      <p:bold r:id="rId48"/>
    </p:embeddedFont>
    <p:embeddedFont>
      <p:font typeface="Open Sans"/>
      <p:regular r:id="rId49"/>
      <p:bold r:id="rId50"/>
      <p:italic r:id="rId51"/>
      <p:boldItalic r:id="rId5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SourceCodePro-bold.fntdata"/><Relationship Id="rId47" Type="http://schemas.openxmlformats.org/officeDocument/2006/relationships/font" Target="fonts/SourceCodePro-regular.fntdata"/><Relationship Id="rId49" Type="http://schemas.openxmlformats.org/officeDocument/2006/relationships/font" Target="fonts/OpenSans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OpenSans-italic.fntdata"/><Relationship Id="rId50" Type="http://schemas.openxmlformats.org/officeDocument/2006/relationships/font" Target="fonts/OpenSans-bold.fntdata"/><Relationship Id="rId52" Type="http://schemas.openxmlformats.org/officeDocument/2006/relationships/font" Target="fonts/Open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57b146f439_0_1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57b146f439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13e436a57_0_10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13e436a57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13e436a57_0_18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13e436a57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36e24392d5_0_19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36e24392d5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36e24392d5_0_19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36e24392d5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30e8f2bce_0_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430e8f2bc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cf460c4f6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3cf460c4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5a40415b81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5a40415b81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30e8f2bce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30e8f2bc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36e24392d5_0_9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36e24392d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7b146f439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7b146f43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5a40415b81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5a40415b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30e8f2bce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430e8f2bc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30e8f2bce_0_4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430e8f2bce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430e8f2bce_0_5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430e8f2bc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5a40415b81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5a40415b8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430e8f2bce_0_6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430e8f2bce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5a40415b81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5a40415b8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430e8f2bce_0_7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430e8f2bc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5a40415b81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5a40415b8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6e24392d5_0_1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6e24392d5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c8588d79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c8588d7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43d1ff0325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43d1ff032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430e8f2bce_0_5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430e8f2bce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30e8f2bce_0_8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430e8f2bce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43d1ff0325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43d1ff032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43d1ff0325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43d1ff0325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5a40415b81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5a40415b81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3d1ff0325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3d1ff032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5a40415b81_0_4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5a40415b8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57b146f439_0_17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57b146f439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1d468a00f0_0_6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1d468a00f0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7b146f439_0_6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7b146f43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57b146f439_0_15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57b146f439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57b146f439_0_1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57b146f439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cc8588d79_0_8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cc8588d7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5735df6b_0_2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5735df6b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7b146f439_0_8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7b146f43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e5735df6b_0_2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e5735df6b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7b146f439_0_10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57b146f439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13e436a57_0_5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13e436a5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4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GE ACCUEIL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ctrTitle"/>
          </p:nvPr>
        </p:nvSpPr>
        <p:spPr>
          <a:xfrm>
            <a:off x="411175" y="637400"/>
            <a:ext cx="5158800" cy="3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●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○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■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●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○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■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●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○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Char char="■"/>
              <a:defRPr sz="4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2" type="ctrTitle"/>
          </p:nvPr>
        </p:nvSpPr>
        <p:spPr>
          <a:xfrm>
            <a:off x="459150" y="5277883"/>
            <a:ext cx="5210700" cy="12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37650" y="4725800"/>
            <a:ext cx="4608300" cy="184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MAIRE">
  <p:cSld name="CUSTOM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6650" y="6583312"/>
            <a:ext cx="9144000" cy="283500"/>
          </a:xfrm>
          <a:prstGeom prst="rect">
            <a:avLst/>
          </a:prstGeom>
          <a:solidFill>
            <a:srgbClr val="FF581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9900"/>
              </a:solidFill>
              <a:highlight>
                <a:srgbClr val="FF9900"/>
              </a:highlight>
            </a:endParaRPr>
          </a:p>
        </p:txBody>
      </p:sp>
      <p:sp>
        <p:nvSpPr>
          <p:cNvPr id="13" name="Google Shape;13;p3"/>
          <p:cNvSpPr txBox="1"/>
          <p:nvPr/>
        </p:nvSpPr>
        <p:spPr>
          <a:xfrm>
            <a:off x="75850" y="6612253"/>
            <a:ext cx="2384700" cy="2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iesS</a:t>
            </a:r>
            <a:endParaRPr b="1" sz="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72912" y="107250"/>
            <a:ext cx="1711562" cy="68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">
  <p:cSld name="SECTION_HEADER_2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4"/>
          <p:cNvGrpSpPr/>
          <p:nvPr/>
        </p:nvGrpSpPr>
        <p:grpSpPr>
          <a:xfrm>
            <a:off x="7778" y="-14575"/>
            <a:ext cx="9141747" cy="1095800"/>
            <a:chOff x="7778" y="214025"/>
            <a:chExt cx="9141747" cy="1095800"/>
          </a:xfrm>
        </p:grpSpPr>
        <p:pic>
          <p:nvPicPr>
            <p:cNvPr id="17" name="Google Shape;17;p4"/>
            <p:cNvPicPr preferRelativeResize="0"/>
            <p:nvPr/>
          </p:nvPicPr>
          <p:blipFill rotWithShape="1">
            <a:blip r:embed="rId2">
              <a:alphaModFix/>
            </a:blip>
            <a:srcRect b="44586" l="7757" r="0" t="0"/>
            <a:stretch/>
          </p:blipFill>
          <p:spPr>
            <a:xfrm rot="10800000">
              <a:off x="6254276" y="214025"/>
              <a:ext cx="2895249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4"/>
            <p:cNvPicPr preferRelativeResize="0"/>
            <p:nvPr/>
          </p:nvPicPr>
          <p:blipFill rotWithShape="1">
            <a:blip r:embed="rId2">
              <a:alphaModFix/>
            </a:blip>
            <a:srcRect b="0" l="0" r="0" t="44586"/>
            <a:stretch/>
          </p:blipFill>
          <p:spPr>
            <a:xfrm>
              <a:off x="3035550" y="214029"/>
              <a:ext cx="3138875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19;p4"/>
            <p:cNvPicPr preferRelativeResize="0"/>
            <p:nvPr/>
          </p:nvPicPr>
          <p:blipFill rotWithShape="1">
            <a:blip r:embed="rId2">
              <a:alphaModFix/>
            </a:blip>
            <a:srcRect b="44647" l="-260" r="259" t="-60"/>
            <a:stretch/>
          </p:blipFill>
          <p:spPr>
            <a:xfrm rot="10800000">
              <a:off x="7778" y="215250"/>
              <a:ext cx="2955575" cy="10945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400"/>
              <a:buFont typeface="Open Sans"/>
              <a:buChar char="●"/>
              <a:defRPr b="1" sz="24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9pPr>
          </a:lstStyle>
          <a:p/>
        </p:txBody>
      </p:sp>
      <p:sp>
        <p:nvSpPr>
          <p:cNvPr id="21" name="Google Shape;21;p4"/>
          <p:cNvSpPr/>
          <p:nvPr/>
        </p:nvSpPr>
        <p:spPr>
          <a:xfrm>
            <a:off x="0" y="6574612"/>
            <a:ext cx="9144000" cy="283500"/>
          </a:xfrm>
          <a:prstGeom prst="rect">
            <a:avLst/>
          </a:prstGeom>
          <a:solidFill>
            <a:srgbClr val="1EAE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23" name="Google Shape;23;p4"/>
          <p:cNvSpPr txBox="1"/>
          <p:nvPr/>
        </p:nvSpPr>
        <p:spPr>
          <a:xfrm>
            <a:off x="75850" y="6612253"/>
            <a:ext cx="2384700" cy="2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GIP e-SANTÉ ORU PACA</a:t>
            </a:r>
            <a:endParaRPr b="1" sz="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IN">
  <p:cSld name="MAIN_POINT">
    <p:bg>
      <p:bgPr>
        <a:solidFill>
          <a:srgbClr val="FFFFFF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 ESANTE ORUPACA.png" id="25" name="Google Shape;2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71913" y="1873824"/>
            <a:ext cx="1439149" cy="22494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/>
          <p:nvPr/>
        </p:nvSpPr>
        <p:spPr>
          <a:xfrm>
            <a:off x="348125" y="2019150"/>
            <a:ext cx="5761500" cy="1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Merci pour votre attention</a:t>
            </a:r>
            <a:endParaRPr sz="4800">
              <a:solidFill>
                <a:srgbClr val="003F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" name="Google Shape;27;p5"/>
          <p:cNvSpPr txBox="1"/>
          <p:nvPr>
            <p:ph type="ctrTitle"/>
          </p:nvPr>
        </p:nvSpPr>
        <p:spPr>
          <a:xfrm>
            <a:off x="459150" y="5277883"/>
            <a:ext cx="5210700" cy="12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3">
            <a:alphaModFix/>
          </a:blip>
          <a:srcRect b="574" l="0" r="15576" t="455"/>
          <a:stretch/>
        </p:blipFill>
        <p:spPr>
          <a:xfrm rot="-5400000">
            <a:off x="3868574" y="-3891299"/>
            <a:ext cx="1395900" cy="914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5"/>
          <p:cNvPicPr preferRelativeResize="0"/>
          <p:nvPr/>
        </p:nvPicPr>
        <p:blipFill rotWithShape="1">
          <a:blip r:embed="rId4">
            <a:alphaModFix/>
          </a:blip>
          <a:srcRect b="23200" l="3419" r="-9" t="0"/>
          <a:stretch/>
        </p:blipFill>
        <p:spPr>
          <a:xfrm>
            <a:off x="-8225" y="5340925"/>
            <a:ext cx="3031699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/>
          <p:cNvPicPr preferRelativeResize="0"/>
          <p:nvPr/>
        </p:nvPicPr>
        <p:blipFill rotWithShape="1">
          <a:blip r:embed="rId4">
            <a:alphaModFix/>
          </a:blip>
          <a:srcRect b="-69" l="0" r="0" t="23264"/>
          <a:stretch/>
        </p:blipFill>
        <p:spPr>
          <a:xfrm rot="10800000">
            <a:off x="3103325" y="5339681"/>
            <a:ext cx="3138875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5"/>
          <p:cNvPicPr preferRelativeResize="0"/>
          <p:nvPr/>
        </p:nvPicPr>
        <p:blipFill rotWithShape="1">
          <a:blip r:embed="rId4">
            <a:alphaModFix/>
          </a:blip>
          <a:srcRect b="23195" l="0" r="10185" t="0"/>
          <a:stretch/>
        </p:blipFill>
        <p:spPr>
          <a:xfrm>
            <a:off x="6322050" y="5340925"/>
            <a:ext cx="2819224" cy="151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estions - réponses">
  <p:cSld name="MAIN_POINT_2">
    <p:bg>
      <p:bgPr>
        <a:solidFill>
          <a:srgbClr val="FFFFFF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 ESANTE ORUPACA.png" id="33" name="Google Shape;3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71913" y="1873824"/>
            <a:ext cx="1439149" cy="224940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/>
          <p:nvPr/>
        </p:nvSpPr>
        <p:spPr>
          <a:xfrm>
            <a:off x="652925" y="2247750"/>
            <a:ext cx="5761500" cy="1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50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Q</a:t>
            </a:r>
            <a:r>
              <a:rPr lang="fr" sz="48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uestions</a:t>
            </a:r>
            <a:endParaRPr sz="4800">
              <a:solidFill>
                <a:srgbClr val="003F7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50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R</a:t>
            </a:r>
            <a:r>
              <a:rPr lang="fr" sz="48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éponses</a:t>
            </a:r>
            <a:endParaRPr sz="4800">
              <a:solidFill>
                <a:srgbClr val="003F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" name="Google Shape;35;p6"/>
          <p:cNvSpPr txBox="1"/>
          <p:nvPr>
            <p:ph type="ctrTitle"/>
          </p:nvPr>
        </p:nvSpPr>
        <p:spPr>
          <a:xfrm>
            <a:off x="459150" y="5277883"/>
            <a:ext cx="5210700" cy="12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●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○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pen Sans"/>
              <a:buChar char="■"/>
              <a:defRPr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id="36" name="Google Shape;36;p6"/>
          <p:cNvPicPr preferRelativeResize="0"/>
          <p:nvPr/>
        </p:nvPicPr>
        <p:blipFill rotWithShape="1">
          <a:blip r:embed="rId3">
            <a:alphaModFix/>
          </a:blip>
          <a:srcRect b="574" l="0" r="15576" t="455"/>
          <a:stretch/>
        </p:blipFill>
        <p:spPr>
          <a:xfrm rot="-5400000">
            <a:off x="3868574" y="-3891299"/>
            <a:ext cx="1395900" cy="914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6"/>
          <p:cNvPicPr preferRelativeResize="0"/>
          <p:nvPr/>
        </p:nvPicPr>
        <p:blipFill rotWithShape="1">
          <a:blip r:embed="rId4">
            <a:alphaModFix/>
          </a:blip>
          <a:srcRect b="23200" l="3419" r="-9" t="0"/>
          <a:stretch/>
        </p:blipFill>
        <p:spPr>
          <a:xfrm>
            <a:off x="-8225" y="5340925"/>
            <a:ext cx="3031699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6"/>
          <p:cNvPicPr preferRelativeResize="0"/>
          <p:nvPr/>
        </p:nvPicPr>
        <p:blipFill rotWithShape="1">
          <a:blip r:embed="rId4">
            <a:alphaModFix/>
          </a:blip>
          <a:srcRect b="-69" l="0" r="0" t="23264"/>
          <a:stretch/>
        </p:blipFill>
        <p:spPr>
          <a:xfrm rot="10800000">
            <a:off x="3103325" y="5339681"/>
            <a:ext cx="3138875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6"/>
          <p:cNvPicPr preferRelativeResize="0"/>
          <p:nvPr/>
        </p:nvPicPr>
        <p:blipFill rotWithShape="1">
          <a:blip r:embed="rId4">
            <a:alphaModFix/>
          </a:blip>
          <a:srcRect b="23195" l="0" r="10185" t="0"/>
          <a:stretch/>
        </p:blipFill>
        <p:spPr>
          <a:xfrm>
            <a:off x="6322050" y="5340925"/>
            <a:ext cx="2819224" cy="15170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Google Shape;40;p6"/>
          <p:cNvCxnSpPr/>
          <p:nvPr/>
        </p:nvCxnSpPr>
        <p:spPr>
          <a:xfrm flipH="1">
            <a:off x="2578025" y="2657725"/>
            <a:ext cx="1886400" cy="1407600"/>
          </a:xfrm>
          <a:prstGeom prst="straightConnector1">
            <a:avLst/>
          </a:prstGeom>
          <a:noFill/>
          <a:ln cap="flat" cmpd="sng" w="28575">
            <a:solidFill>
              <a:srgbClr val="003F70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ACTS">
  <p:cSld name="MAIN_POINT_1">
    <p:bg>
      <p:bgPr>
        <a:solidFill>
          <a:srgbClr val="FFFFFF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 ESANTE ORUPACA.png" id="42" name="Google Shape;4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71913" y="1873824"/>
            <a:ext cx="1439149" cy="2249401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"/>
          <p:cNvSpPr txBox="1"/>
          <p:nvPr/>
        </p:nvSpPr>
        <p:spPr>
          <a:xfrm>
            <a:off x="459150" y="1491625"/>
            <a:ext cx="4527900" cy="6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rPr>
              <a:t>Contact</a:t>
            </a:r>
            <a:endParaRPr sz="4800">
              <a:solidFill>
                <a:srgbClr val="003F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4" name="Google Shape;44;p7"/>
          <p:cNvPicPr preferRelativeResize="0"/>
          <p:nvPr/>
        </p:nvPicPr>
        <p:blipFill rotWithShape="1">
          <a:blip r:embed="rId3">
            <a:alphaModFix/>
          </a:blip>
          <a:srcRect b="574" l="0" r="15576" t="455"/>
          <a:stretch/>
        </p:blipFill>
        <p:spPr>
          <a:xfrm rot="-5400000">
            <a:off x="3868574" y="-3891299"/>
            <a:ext cx="1395900" cy="914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7"/>
          <p:cNvPicPr preferRelativeResize="0"/>
          <p:nvPr/>
        </p:nvPicPr>
        <p:blipFill rotWithShape="1">
          <a:blip r:embed="rId4">
            <a:alphaModFix/>
          </a:blip>
          <a:srcRect b="23200" l="3419" r="-9" t="0"/>
          <a:stretch/>
        </p:blipFill>
        <p:spPr>
          <a:xfrm>
            <a:off x="-8225" y="5340925"/>
            <a:ext cx="3031699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7"/>
          <p:cNvPicPr preferRelativeResize="0"/>
          <p:nvPr/>
        </p:nvPicPr>
        <p:blipFill rotWithShape="1">
          <a:blip r:embed="rId4">
            <a:alphaModFix/>
          </a:blip>
          <a:srcRect b="-69" l="0" r="0" t="23264"/>
          <a:stretch/>
        </p:blipFill>
        <p:spPr>
          <a:xfrm rot="10800000">
            <a:off x="3103325" y="5339681"/>
            <a:ext cx="3138875" cy="151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7"/>
          <p:cNvPicPr preferRelativeResize="0"/>
          <p:nvPr/>
        </p:nvPicPr>
        <p:blipFill rotWithShape="1">
          <a:blip r:embed="rId4">
            <a:alphaModFix/>
          </a:blip>
          <a:srcRect b="23195" l="0" r="10185" t="0"/>
          <a:stretch/>
        </p:blipFill>
        <p:spPr>
          <a:xfrm>
            <a:off x="6322050" y="5340925"/>
            <a:ext cx="2819224" cy="1517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8" name="Google Shape;48;p7"/>
          <p:cNvGrpSpPr/>
          <p:nvPr/>
        </p:nvGrpSpPr>
        <p:grpSpPr>
          <a:xfrm>
            <a:off x="844191" y="4734432"/>
            <a:ext cx="548668" cy="490078"/>
            <a:chOff x="774575" y="1543072"/>
            <a:chExt cx="747300" cy="667500"/>
          </a:xfrm>
        </p:grpSpPr>
        <p:sp>
          <p:nvSpPr>
            <p:cNvPr id="49" name="Google Shape;49;p7"/>
            <p:cNvSpPr/>
            <p:nvPr/>
          </p:nvSpPr>
          <p:spPr>
            <a:xfrm>
              <a:off x="774575" y="1543072"/>
              <a:ext cx="747300" cy="667500"/>
            </a:xfrm>
            <a:prstGeom prst="rect">
              <a:avLst/>
            </a:prstGeom>
            <a:solidFill>
              <a:srgbClr val="82CB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web.png" id="50" name="Google Shape;50;p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95813" y="1629172"/>
              <a:ext cx="504825" cy="4953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1" name="Google Shape;51;p7"/>
          <p:cNvSpPr txBox="1"/>
          <p:nvPr/>
        </p:nvSpPr>
        <p:spPr>
          <a:xfrm>
            <a:off x="1462150" y="4734425"/>
            <a:ext cx="4325400" cy="487500"/>
          </a:xfrm>
          <a:prstGeom prst="rect">
            <a:avLst/>
          </a:prstGeom>
          <a:solidFill>
            <a:srgbClr val="FFFFFF">
              <a:alpha val="3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666666"/>
                </a:solidFill>
              </a:rPr>
              <a:t>www.orupaca.fr</a:t>
            </a:r>
            <a:endParaRPr sz="2400">
              <a:solidFill>
                <a:srgbClr val="666666"/>
              </a:solidFill>
            </a:endParaRPr>
          </a:p>
        </p:txBody>
      </p:sp>
      <p:grpSp>
        <p:nvGrpSpPr>
          <p:cNvPr id="52" name="Google Shape;52;p7"/>
          <p:cNvGrpSpPr/>
          <p:nvPr/>
        </p:nvGrpSpPr>
        <p:grpSpPr>
          <a:xfrm>
            <a:off x="844175" y="3342169"/>
            <a:ext cx="548700" cy="490200"/>
            <a:chOff x="774575" y="3435269"/>
            <a:chExt cx="548700" cy="490200"/>
          </a:xfrm>
        </p:grpSpPr>
        <p:sp>
          <p:nvSpPr>
            <p:cNvPr id="53" name="Google Shape;53;p7"/>
            <p:cNvSpPr/>
            <p:nvPr/>
          </p:nvSpPr>
          <p:spPr>
            <a:xfrm>
              <a:off x="774575" y="3435269"/>
              <a:ext cx="548700" cy="490200"/>
            </a:xfrm>
            <a:prstGeom prst="rect">
              <a:avLst/>
            </a:prstGeom>
            <a:solidFill>
              <a:srgbClr val="1BAE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telephone.png" id="54" name="Google Shape;54;p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891558" y="3522956"/>
              <a:ext cx="314715" cy="3147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5" name="Google Shape;55;p7"/>
          <p:cNvSpPr txBox="1"/>
          <p:nvPr/>
        </p:nvSpPr>
        <p:spPr>
          <a:xfrm>
            <a:off x="844175" y="4039650"/>
            <a:ext cx="548700" cy="4875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FFFFFF"/>
                </a:solidFill>
              </a:rPr>
              <a:t>@</a:t>
            </a:r>
            <a:endParaRPr sz="2400">
              <a:solidFill>
                <a:srgbClr val="FFFFFF"/>
              </a:solidFill>
            </a:endParaRPr>
          </a:p>
        </p:txBody>
      </p:sp>
      <p:grpSp>
        <p:nvGrpSpPr>
          <p:cNvPr id="56" name="Google Shape;56;p7"/>
          <p:cNvGrpSpPr/>
          <p:nvPr/>
        </p:nvGrpSpPr>
        <p:grpSpPr>
          <a:xfrm>
            <a:off x="844166" y="2644701"/>
            <a:ext cx="548700" cy="490200"/>
            <a:chOff x="3620441" y="1406651"/>
            <a:chExt cx="548700" cy="490200"/>
          </a:xfrm>
        </p:grpSpPr>
        <p:sp>
          <p:nvSpPr>
            <p:cNvPr id="57" name="Google Shape;57;p7"/>
            <p:cNvSpPr/>
            <p:nvPr/>
          </p:nvSpPr>
          <p:spPr>
            <a:xfrm>
              <a:off x="3620441" y="1406651"/>
              <a:ext cx="548700" cy="490200"/>
            </a:xfrm>
            <a:prstGeom prst="rect">
              <a:avLst/>
            </a:prstGeom>
            <a:solidFill>
              <a:srgbClr val="2969B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bonhomme.png" id="58" name="Google Shape;58;p7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727320" y="1474500"/>
              <a:ext cx="334961" cy="3545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Google Shape;59;p7"/>
          <p:cNvSpPr txBox="1"/>
          <p:nvPr>
            <p:ph type="title"/>
          </p:nvPr>
        </p:nvSpPr>
        <p:spPr>
          <a:xfrm>
            <a:off x="1561800" y="2644700"/>
            <a:ext cx="5095200" cy="490200"/>
          </a:xfrm>
          <a:prstGeom prst="rect">
            <a:avLst/>
          </a:prstGeom>
          <a:solidFill>
            <a:srgbClr val="FFFFFF">
              <a:alpha val="3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2" type="title"/>
          </p:nvPr>
        </p:nvSpPr>
        <p:spPr>
          <a:xfrm>
            <a:off x="1561800" y="3342175"/>
            <a:ext cx="5095200" cy="490200"/>
          </a:xfrm>
          <a:prstGeom prst="rect">
            <a:avLst/>
          </a:prstGeom>
          <a:solidFill>
            <a:srgbClr val="FFFFFF">
              <a:alpha val="3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3" type="title"/>
          </p:nvPr>
        </p:nvSpPr>
        <p:spPr>
          <a:xfrm>
            <a:off x="1561800" y="4038300"/>
            <a:ext cx="5095200" cy="490200"/>
          </a:xfrm>
          <a:prstGeom prst="rect">
            <a:avLst/>
          </a:prstGeom>
          <a:solidFill>
            <a:srgbClr val="FFFFFF">
              <a:alpha val="38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/>
        </p:nvSpPr>
        <p:spPr>
          <a:xfrm>
            <a:off x="844175" y="5793150"/>
            <a:ext cx="4863600" cy="748500"/>
          </a:xfrm>
          <a:prstGeom prst="rect">
            <a:avLst/>
          </a:prstGeom>
          <a:solidFill>
            <a:srgbClr val="003F70"/>
          </a:solidFill>
          <a:ln cap="flat" cmpd="sng" w="1524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FFFFFF"/>
                </a:solidFill>
              </a:rPr>
              <a:t>GIP e-SANTÉ ORU PACA</a:t>
            </a:r>
            <a:endParaRPr b="1" sz="1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FFFFFF"/>
                </a:solidFill>
              </a:rPr>
              <a:t>145 Chemin du Palyvestre</a:t>
            </a:r>
            <a:endParaRPr sz="1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rgbClr val="FFFFFF"/>
                </a:solidFill>
              </a:rPr>
              <a:t>83400 HYERES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DEE BLOC DE TEXTE 1">
  <p:cSld name="SECTION_HEADER_2_1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8"/>
          <p:cNvGrpSpPr/>
          <p:nvPr/>
        </p:nvGrpSpPr>
        <p:grpSpPr>
          <a:xfrm>
            <a:off x="7778" y="-14575"/>
            <a:ext cx="9141747" cy="1095800"/>
            <a:chOff x="7778" y="214025"/>
            <a:chExt cx="9141747" cy="1095800"/>
          </a:xfrm>
        </p:grpSpPr>
        <p:pic>
          <p:nvPicPr>
            <p:cNvPr id="65" name="Google Shape;65;p8"/>
            <p:cNvPicPr preferRelativeResize="0"/>
            <p:nvPr/>
          </p:nvPicPr>
          <p:blipFill rotWithShape="1">
            <a:blip r:embed="rId2">
              <a:alphaModFix/>
            </a:blip>
            <a:srcRect b="44586" l="7757" r="0" t="0"/>
            <a:stretch/>
          </p:blipFill>
          <p:spPr>
            <a:xfrm rot="10800000">
              <a:off x="6254276" y="214025"/>
              <a:ext cx="2895249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8"/>
            <p:cNvPicPr preferRelativeResize="0"/>
            <p:nvPr/>
          </p:nvPicPr>
          <p:blipFill rotWithShape="1">
            <a:blip r:embed="rId2">
              <a:alphaModFix/>
            </a:blip>
            <a:srcRect b="0" l="0" r="0" t="44586"/>
            <a:stretch/>
          </p:blipFill>
          <p:spPr>
            <a:xfrm>
              <a:off x="3035550" y="214029"/>
              <a:ext cx="3138875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8"/>
            <p:cNvPicPr preferRelativeResize="0"/>
            <p:nvPr/>
          </p:nvPicPr>
          <p:blipFill rotWithShape="1">
            <a:blip r:embed="rId2">
              <a:alphaModFix/>
            </a:blip>
            <a:srcRect b="44647" l="-260" r="259" t="-60"/>
            <a:stretch/>
          </p:blipFill>
          <p:spPr>
            <a:xfrm rot="10800000">
              <a:off x="7778" y="215250"/>
              <a:ext cx="2955575" cy="10945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8" name="Google Shape;68;p8"/>
          <p:cNvSpPr/>
          <p:nvPr/>
        </p:nvSpPr>
        <p:spPr>
          <a:xfrm>
            <a:off x="0" y="6574612"/>
            <a:ext cx="9144000" cy="283500"/>
          </a:xfrm>
          <a:prstGeom prst="rect">
            <a:avLst/>
          </a:prstGeom>
          <a:solidFill>
            <a:srgbClr val="1EAE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8"/>
          <p:cNvSpPr txBox="1"/>
          <p:nvPr>
            <p:ph idx="1" type="body"/>
          </p:nvPr>
        </p:nvSpPr>
        <p:spPr>
          <a:xfrm>
            <a:off x="322025" y="1475550"/>
            <a:ext cx="4847700" cy="48384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70" name="Google Shape;70;p8"/>
          <p:cNvSpPr txBox="1"/>
          <p:nvPr>
            <p:ph idx="2" type="body"/>
          </p:nvPr>
        </p:nvSpPr>
        <p:spPr>
          <a:xfrm>
            <a:off x="5535125" y="1475450"/>
            <a:ext cx="3376800" cy="4838400"/>
          </a:xfrm>
          <a:prstGeom prst="rect">
            <a:avLst/>
          </a:prstGeom>
          <a:solidFill>
            <a:srgbClr val="003F7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1" name="Google Shape;71;p8"/>
          <p:cNvSpPr txBox="1"/>
          <p:nvPr/>
        </p:nvSpPr>
        <p:spPr>
          <a:xfrm>
            <a:off x="75850" y="6612253"/>
            <a:ext cx="2384700" cy="2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GIP e-SANTÉ ORU PACA</a:t>
            </a:r>
            <a:endParaRPr b="1" sz="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8"/>
          <p:cNvSpPr txBox="1"/>
          <p:nvPr>
            <p:ph type="title"/>
          </p:nvPr>
        </p:nvSpPr>
        <p:spPr>
          <a:xfrm>
            <a:off x="311700" y="230725"/>
            <a:ext cx="8046300" cy="51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400"/>
              <a:buFont typeface="Open Sans"/>
              <a:buChar char="●"/>
              <a:defRPr b="1" sz="24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DEE BLOC DE TEXTE 1 1">
  <p:cSld name="SECTION_HEADER_2_1_1_1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9"/>
          <p:cNvGrpSpPr/>
          <p:nvPr/>
        </p:nvGrpSpPr>
        <p:grpSpPr>
          <a:xfrm>
            <a:off x="7778" y="-14575"/>
            <a:ext cx="9141747" cy="1095800"/>
            <a:chOff x="7778" y="214025"/>
            <a:chExt cx="9141747" cy="1095800"/>
          </a:xfrm>
        </p:grpSpPr>
        <p:pic>
          <p:nvPicPr>
            <p:cNvPr id="75" name="Google Shape;75;p9"/>
            <p:cNvPicPr preferRelativeResize="0"/>
            <p:nvPr/>
          </p:nvPicPr>
          <p:blipFill rotWithShape="1">
            <a:blip r:embed="rId2">
              <a:alphaModFix/>
            </a:blip>
            <a:srcRect b="44586" l="7757" r="0" t="0"/>
            <a:stretch/>
          </p:blipFill>
          <p:spPr>
            <a:xfrm rot="10800000">
              <a:off x="6254276" y="214025"/>
              <a:ext cx="2895249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9"/>
            <p:cNvPicPr preferRelativeResize="0"/>
            <p:nvPr/>
          </p:nvPicPr>
          <p:blipFill rotWithShape="1">
            <a:blip r:embed="rId2">
              <a:alphaModFix/>
            </a:blip>
            <a:srcRect b="0" l="0" r="0" t="44586"/>
            <a:stretch/>
          </p:blipFill>
          <p:spPr>
            <a:xfrm>
              <a:off x="3035550" y="214029"/>
              <a:ext cx="3138875" cy="1094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9"/>
            <p:cNvPicPr preferRelativeResize="0"/>
            <p:nvPr/>
          </p:nvPicPr>
          <p:blipFill rotWithShape="1">
            <a:blip r:embed="rId2">
              <a:alphaModFix/>
            </a:blip>
            <a:srcRect b="44647" l="-260" r="259" t="-60"/>
            <a:stretch/>
          </p:blipFill>
          <p:spPr>
            <a:xfrm rot="10800000">
              <a:off x="7778" y="215250"/>
              <a:ext cx="2955575" cy="10945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8" name="Google Shape;78;p9"/>
          <p:cNvSpPr/>
          <p:nvPr/>
        </p:nvSpPr>
        <p:spPr>
          <a:xfrm>
            <a:off x="0" y="6574612"/>
            <a:ext cx="9144000" cy="283500"/>
          </a:xfrm>
          <a:prstGeom prst="rect">
            <a:avLst/>
          </a:prstGeom>
          <a:solidFill>
            <a:srgbClr val="1EAE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9"/>
          <p:cNvSpPr txBox="1"/>
          <p:nvPr/>
        </p:nvSpPr>
        <p:spPr>
          <a:xfrm>
            <a:off x="75850" y="6612253"/>
            <a:ext cx="2384700" cy="22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9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GIP e-SANTÉ ORU PACA</a:t>
            </a:r>
            <a:endParaRPr b="1" sz="9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9"/>
          <p:cNvSpPr txBox="1"/>
          <p:nvPr>
            <p:ph idx="1" type="body"/>
          </p:nvPr>
        </p:nvSpPr>
        <p:spPr>
          <a:xfrm>
            <a:off x="322025" y="1475550"/>
            <a:ext cx="4847700" cy="48384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81" name="Google Shape;81;p9"/>
          <p:cNvSpPr txBox="1"/>
          <p:nvPr>
            <p:ph idx="2" type="body"/>
          </p:nvPr>
        </p:nvSpPr>
        <p:spPr>
          <a:xfrm>
            <a:off x="5535125" y="1475450"/>
            <a:ext cx="3376800" cy="4838400"/>
          </a:xfrm>
          <a:prstGeom prst="rect">
            <a:avLst/>
          </a:prstGeom>
          <a:solidFill>
            <a:srgbClr val="8E479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2" name="Google Shape;82;p9"/>
          <p:cNvSpPr txBox="1"/>
          <p:nvPr>
            <p:ph type="title"/>
          </p:nvPr>
        </p:nvSpPr>
        <p:spPr>
          <a:xfrm>
            <a:off x="311700" y="230725"/>
            <a:ext cx="8038500" cy="53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400"/>
              <a:buFont typeface="Open Sans"/>
              <a:buChar char="●"/>
              <a:defRPr b="1" sz="2400">
                <a:solidFill>
                  <a:srgbClr val="003F7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b="1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 algn="r">
              <a:buNone/>
              <a:defRPr sz="1000">
                <a:solidFill>
                  <a:srgbClr val="FFFFFF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4.png"/><Relationship Id="rId6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5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Relationship Id="rId4" Type="http://schemas.openxmlformats.org/officeDocument/2006/relationships/image" Target="../media/image9.png"/><Relationship Id="rId5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image" Target="../media/image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image" Target="../media/image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image" Target="../media/image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image" Target="../media/image9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5" Type="http://schemas.openxmlformats.org/officeDocument/2006/relationships/image" Target="../media/image1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5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9.png"/><Relationship Id="rId4" Type="http://schemas.openxmlformats.org/officeDocument/2006/relationships/image" Target="../media/image15.png"/><Relationship Id="rId5" Type="http://schemas.openxmlformats.org/officeDocument/2006/relationships/image" Target="../media/image17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9.png"/><Relationship Id="rId4" Type="http://schemas.openxmlformats.org/officeDocument/2006/relationships/image" Target="../media/image15.png"/><Relationship Id="rId5" Type="http://schemas.openxmlformats.org/officeDocument/2006/relationships/image" Target="../media/image11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9.png"/><Relationship Id="rId4" Type="http://schemas.openxmlformats.org/officeDocument/2006/relationships/image" Target="../media/image15.png"/><Relationship Id="rId5" Type="http://schemas.openxmlformats.org/officeDocument/2006/relationships/image" Target="../media/image11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hyperlink" Target="http://tgs.ies-sud.fr/?page_id=7151" TargetMode="External"/><Relationship Id="rId4" Type="http://schemas.openxmlformats.org/officeDocument/2006/relationships/hyperlink" Target="http://tgs.ies-sud.fr/?page_id=7151" TargetMode="External"/><Relationship Id="rId10" Type="http://schemas.openxmlformats.org/officeDocument/2006/relationships/hyperlink" Target="https://tgs.ies-sud.fr/lap-dispensation/" TargetMode="External"/><Relationship Id="rId9" Type="http://schemas.openxmlformats.org/officeDocument/2006/relationships/hyperlink" Target="https://tgs.ies-sud.fr/lap-dispensation/" TargetMode="External"/><Relationship Id="rId5" Type="http://schemas.openxmlformats.org/officeDocument/2006/relationships/hyperlink" Target="http://tgs.ies-sud.fr/?page_id=7159" TargetMode="External"/><Relationship Id="rId6" Type="http://schemas.openxmlformats.org/officeDocument/2006/relationships/hyperlink" Target="https://tgs.ies-sud.fr/lap-prescription-de-sortie/" TargetMode="External"/><Relationship Id="rId7" Type="http://schemas.openxmlformats.org/officeDocument/2006/relationships/hyperlink" Target="https://tgs.ies-sud.fr/lap-autres-fonctionnalites/" TargetMode="External"/><Relationship Id="rId8" Type="http://schemas.openxmlformats.org/officeDocument/2006/relationships/hyperlink" Target="https://tgs.ies-sud.fr/lap-autres-fonctionnalites/" TargetMode="Externa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4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hyperlink" Target="https://ies-sud.fr/" TargetMode="External"/><Relationship Id="rId7" Type="http://schemas.openxmlformats.org/officeDocument/2006/relationships/image" Target="../media/image16.png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terminal@ies-sud.fr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 txBox="1"/>
          <p:nvPr>
            <p:ph type="ctrTitle"/>
          </p:nvPr>
        </p:nvSpPr>
        <p:spPr>
          <a:xfrm>
            <a:off x="670975" y="2435075"/>
            <a:ext cx="6275100" cy="22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5200">
                <a:solidFill>
                  <a:srgbClr val="FF7E04"/>
                </a:solidFill>
                <a:latin typeface="Arial"/>
                <a:ea typeface="Arial"/>
                <a:cs typeface="Arial"/>
                <a:sym typeface="Arial"/>
              </a:rPr>
              <a:t>Club TU </a:t>
            </a:r>
            <a:r>
              <a:rPr b="1" lang="fr" sz="5200">
                <a:solidFill>
                  <a:srgbClr val="FF7E04"/>
                </a:solidFill>
                <a:latin typeface="Arial"/>
                <a:ea typeface="Arial"/>
                <a:cs typeface="Arial"/>
                <a:sym typeface="Arial"/>
              </a:rPr>
              <a:t>PACA</a:t>
            </a:r>
            <a:endParaRPr b="1" sz="5200">
              <a:solidFill>
                <a:srgbClr val="FF7E0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48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Mai 2019</a:t>
            </a:r>
            <a:endParaRPr b="1" i="1" sz="480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rgbClr val="014371"/>
                </a:solidFill>
              </a:rPr>
              <a:t>v3.20</a:t>
            </a:r>
            <a:endParaRPr b="1" sz="3000">
              <a:solidFill>
                <a:srgbClr val="01437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1437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1E918A"/>
              </a:solidFill>
            </a:endParaRPr>
          </a:p>
        </p:txBody>
      </p:sp>
      <p:pic>
        <p:nvPicPr>
          <p:cNvPr id="88" name="Google Shape;88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525" y="280675"/>
            <a:ext cx="1273425" cy="128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50325" y="280675"/>
            <a:ext cx="981075" cy="105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50325" y="1754150"/>
            <a:ext cx="981075" cy="9516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48258" y="3038550"/>
            <a:ext cx="1092317" cy="105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/>
          <p:nvPr/>
        </p:nvSpPr>
        <p:spPr>
          <a:xfrm>
            <a:off x="2" y="1915750"/>
            <a:ext cx="431400" cy="433500"/>
          </a:xfrm>
          <a:prstGeom prst="rect">
            <a:avLst/>
          </a:prstGeom>
          <a:solidFill>
            <a:srgbClr val="734B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4B35"/>
              </a:solidFill>
            </a:endParaRPr>
          </a:p>
        </p:txBody>
      </p:sp>
      <p:sp>
        <p:nvSpPr>
          <p:cNvPr id="203" name="Google Shape;203;p19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4" name="Google Shape;204;p19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5" name="Google Shape;205;p19"/>
          <p:cNvSpPr/>
          <p:nvPr/>
        </p:nvSpPr>
        <p:spPr>
          <a:xfrm>
            <a:off x="19" y="4324600"/>
            <a:ext cx="8858100" cy="433500"/>
          </a:xfrm>
          <a:prstGeom prst="rect">
            <a:avLst/>
          </a:prstGeom>
          <a:solidFill>
            <a:srgbClr val="98C7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6" name="Google Shape;206;p19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7" name="Google Shape;207;p19"/>
          <p:cNvSpPr/>
          <p:nvPr/>
        </p:nvSpPr>
        <p:spPr>
          <a:xfrm>
            <a:off x="-1" y="4926825"/>
            <a:ext cx="431400" cy="433500"/>
          </a:xfrm>
          <a:prstGeom prst="rect">
            <a:avLst/>
          </a:prstGeom>
          <a:solidFill>
            <a:srgbClr val="FF581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8" name="Google Shape;208;p19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Equipe TU 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9" name="Google Shape;209;p19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Rappels 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0" name="Google Shape;210;p19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1" name="Google Shape;211;p19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FFFF"/>
                </a:solidFill>
              </a:rPr>
              <a:t>Évolutions de la V3.20</a:t>
            </a:r>
            <a:endParaRPr b="1"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212" name="Google Shape;212;p19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3" name="Google Shape;213;p19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  <a:highlight>
                  <a:srgbClr val="FFFFFF"/>
                </a:highlight>
              </a:rPr>
              <a:t>Module médicament</a:t>
            </a:r>
            <a:endParaRPr b="1" sz="20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Google Shape;214;p19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5" name="Google Shape;215;p19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Tour de table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Google Shape;216;p19"/>
          <p:cNvSpPr txBox="1"/>
          <p:nvPr/>
        </p:nvSpPr>
        <p:spPr>
          <a:xfrm>
            <a:off x="229100" y="286350"/>
            <a:ext cx="3000000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rgbClr val="FF5810"/>
                </a:solidFill>
              </a:rPr>
              <a:t>SOMMAIRE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0"/>
          <p:cNvSpPr txBox="1"/>
          <p:nvPr>
            <p:ph type="title"/>
          </p:nvPr>
        </p:nvSpPr>
        <p:spPr>
          <a:xfrm>
            <a:off x="311700" y="230725"/>
            <a:ext cx="8069400" cy="7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  <a:highlight>
                  <a:schemeClr val="lt1"/>
                </a:highlight>
              </a:rPr>
              <a:t>Évolutions V3.20.</a:t>
            </a:r>
            <a:endParaRPr b="1" sz="2400" u="sng">
              <a:solidFill>
                <a:srgbClr val="FF581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5810"/>
                </a:solidFill>
                <a:highlight>
                  <a:schemeClr val="lt1"/>
                </a:highlight>
              </a:rPr>
              <a:t>(</a:t>
            </a:r>
            <a:r>
              <a:rPr b="1" lang="fr" sz="2400">
                <a:solidFill>
                  <a:srgbClr val="014371"/>
                </a:solidFill>
                <a:highlight>
                  <a:schemeClr val="lt1"/>
                </a:highlight>
              </a:rPr>
              <a:t>point intermédiaire</a:t>
            </a:r>
            <a:r>
              <a:rPr b="1" lang="fr" sz="2400">
                <a:solidFill>
                  <a:srgbClr val="FF5810"/>
                </a:solidFill>
                <a:highlight>
                  <a:schemeClr val="lt1"/>
                </a:highlight>
              </a:rPr>
              <a:t> </a:t>
            </a:r>
            <a:r>
              <a:rPr b="1" lang="fr" sz="2000">
                <a:solidFill>
                  <a:srgbClr val="014371"/>
                </a:solidFill>
                <a:highlight>
                  <a:schemeClr val="lt1"/>
                </a:highlight>
              </a:rPr>
              <a:t>oct 2018</a:t>
            </a:r>
            <a:r>
              <a:rPr b="1" lang="fr" sz="2400">
                <a:solidFill>
                  <a:srgbClr val="014371"/>
                </a:solidFill>
                <a:highlight>
                  <a:schemeClr val="lt1"/>
                </a:highlight>
              </a:rPr>
              <a:t> </a:t>
            </a:r>
            <a:r>
              <a:rPr b="1" lang="fr" sz="2400">
                <a:solidFill>
                  <a:srgbClr val="FF5810"/>
                </a:solidFill>
                <a:highlight>
                  <a:schemeClr val="lt1"/>
                </a:highlight>
              </a:rPr>
              <a:t>+ Complément </a:t>
            </a:r>
            <a:r>
              <a:rPr b="1" lang="fr" sz="2000">
                <a:solidFill>
                  <a:srgbClr val="FF5810"/>
                </a:solidFill>
                <a:highlight>
                  <a:schemeClr val="lt1"/>
                </a:highlight>
              </a:rPr>
              <a:t>juin 2019</a:t>
            </a:r>
            <a:r>
              <a:rPr b="1" lang="fr" sz="2000">
                <a:solidFill>
                  <a:srgbClr val="014371"/>
                </a:solidFill>
                <a:highlight>
                  <a:schemeClr val="lt1"/>
                </a:highlight>
              </a:rPr>
              <a:t>)</a:t>
            </a:r>
            <a:endParaRPr b="1" sz="2000">
              <a:solidFill>
                <a:srgbClr val="014371"/>
              </a:solidFill>
            </a:endParaRPr>
          </a:p>
        </p:txBody>
      </p:sp>
      <p:sp>
        <p:nvSpPr>
          <p:cNvPr id="222" name="Google Shape;222;p20"/>
          <p:cNvSpPr txBox="1"/>
          <p:nvPr>
            <p:ph idx="1" type="body"/>
          </p:nvPr>
        </p:nvSpPr>
        <p:spPr>
          <a:xfrm>
            <a:off x="281400" y="1057025"/>
            <a:ext cx="8581200" cy="56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=&gt; </a:t>
            </a:r>
            <a:r>
              <a:rPr lang="fr" sz="24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Disponibilité</a:t>
            </a:r>
            <a:r>
              <a:rPr lang="fr" sz="24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 mi juin 2019</a:t>
            </a:r>
            <a:endParaRPr sz="24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just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Char char="•"/>
            </a:pPr>
            <a:r>
              <a:rPr b="1" lang="fr"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Accès</a:t>
            </a:r>
            <a:r>
              <a:rPr b="1" lang="fr"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 aux notes de versions par le wiki.</a:t>
            </a:r>
            <a:endParaRPr b="1" sz="24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Calibri"/>
              <a:buChar char="–"/>
            </a:pP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Notes de versions, fichier en .CSV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just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ts val="2400"/>
              <a:buChar char="•"/>
            </a:pPr>
            <a:r>
              <a:rPr b="1" lang="fr"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Pour la 3.20. (développements)</a:t>
            </a:r>
            <a:endParaRPr b="1" sz="20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480"/>
              </a:spcBef>
              <a:spcAft>
                <a:spcPts val="0"/>
              </a:spcAft>
              <a:buClr>
                <a:srgbClr val="734B35"/>
              </a:buClr>
              <a:buSzPts val="2000"/>
              <a:buChar char="–"/>
            </a:pPr>
            <a:r>
              <a:rPr b="1" lang="fr" sz="2000">
                <a:solidFill>
                  <a:srgbClr val="734B35"/>
                </a:solidFill>
                <a:latin typeface="Calibri"/>
                <a:ea typeface="Calibri"/>
                <a:cs typeface="Calibri"/>
                <a:sym typeface="Calibri"/>
              </a:rPr>
              <a:t>190 réalisées.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just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Calibri"/>
              <a:buChar char="•"/>
            </a:pPr>
            <a:r>
              <a:rPr b="1" lang="fr"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Pour la 3.20. (développements)</a:t>
            </a:r>
            <a:endParaRPr b="1" sz="24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just">
              <a:spcBef>
                <a:spcPts val="48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Calibri"/>
              <a:buChar char="–"/>
            </a:pPr>
            <a:r>
              <a:rPr b="1" lang="fr" sz="2000">
                <a:solidFill>
                  <a:srgbClr val="734B35"/>
                </a:solidFill>
                <a:latin typeface="Calibri"/>
                <a:ea typeface="Calibri"/>
                <a:cs typeface="Calibri"/>
                <a:sym typeface="Calibri"/>
              </a:rPr>
              <a:t>37 programmés. </a:t>
            </a:r>
            <a:endParaRPr b="1" sz="24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just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just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ts val="2400"/>
              <a:buChar char="•"/>
            </a:pPr>
            <a:r>
              <a:rPr b="1" lang="fr" sz="2400" u="sng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Présentation uniquement des évolutions</a:t>
            </a:r>
            <a:r>
              <a:rPr b="1" lang="fr"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1" sz="24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just">
              <a:spcBef>
                <a:spcPts val="560"/>
              </a:spcBef>
              <a:spcAft>
                <a:spcPts val="0"/>
              </a:spcAft>
              <a:buClr>
                <a:srgbClr val="666666"/>
              </a:buClr>
              <a:buSzPts val="2400"/>
              <a:buChar char="•"/>
            </a:pPr>
            <a:r>
              <a:rPr b="1" lang="fr" sz="24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Ne sont pas abordés en présentation les :</a:t>
            </a:r>
            <a:endParaRPr b="1" sz="24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480"/>
              </a:spcBef>
              <a:spcAft>
                <a:spcPts val="0"/>
              </a:spcAft>
              <a:buClr>
                <a:srgbClr val="FF5810"/>
              </a:buClr>
              <a:buSzPts val="2000"/>
              <a:buChar char="–"/>
            </a:pPr>
            <a:r>
              <a:rPr b="1" lang="fr" sz="2000">
                <a:solidFill>
                  <a:srgbClr val="FF5810"/>
                </a:solidFill>
                <a:latin typeface="Calibri"/>
                <a:ea typeface="Calibri"/>
                <a:cs typeface="Calibri"/>
                <a:sym typeface="Calibri"/>
              </a:rPr>
              <a:t>Les corrections de bug.  </a:t>
            </a:r>
            <a:endParaRPr b="1" sz="2000">
              <a:solidFill>
                <a:srgbClr val="FF581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480"/>
              </a:spcBef>
              <a:spcAft>
                <a:spcPts val="0"/>
              </a:spcAft>
              <a:buClr>
                <a:srgbClr val="FF5810"/>
              </a:buClr>
              <a:buSzPts val="2000"/>
              <a:buChar char="–"/>
            </a:pPr>
            <a:r>
              <a:rPr b="1" lang="fr" sz="2000">
                <a:solidFill>
                  <a:srgbClr val="FF5810"/>
                </a:solidFill>
                <a:latin typeface="Calibri"/>
                <a:ea typeface="Calibri"/>
                <a:cs typeface="Calibri"/>
                <a:sym typeface="Calibri"/>
              </a:rPr>
              <a:t>Les optimisations mineures diverses.</a:t>
            </a:r>
            <a:endParaRPr b="1" sz="2000">
              <a:solidFill>
                <a:srgbClr val="FF581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1" marL="742950" rtl="0" algn="just">
              <a:spcBef>
                <a:spcPts val="480"/>
              </a:spcBef>
              <a:spcAft>
                <a:spcPts val="0"/>
              </a:spcAft>
              <a:buClr>
                <a:srgbClr val="FF5810"/>
              </a:buClr>
              <a:buSzPts val="2000"/>
              <a:buChar char="–"/>
            </a:pPr>
            <a:r>
              <a:rPr b="1" lang="fr" sz="2000">
                <a:solidFill>
                  <a:srgbClr val="FF5810"/>
                </a:solidFill>
                <a:latin typeface="Calibri"/>
                <a:ea typeface="Calibri"/>
                <a:cs typeface="Calibri"/>
                <a:sym typeface="Calibri"/>
              </a:rPr>
              <a:t>Les développements pour les Terminaux CTA</a:t>
            </a:r>
            <a:endParaRPr b="1" sz="2000">
              <a:solidFill>
                <a:srgbClr val="FF581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1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TuTos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228" name="Google Shape;228;p21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98C713"/>
                </a:solidFill>
              </a:rPr>
              <a:t>Tutos est là pour vous aider </a:t>
            </a:r>
            <a:endParaRPr b="1" sz="2400">
              <a:solidFill>
                <a:srgbClr val="98C713"/>
              </a:solidFill>
            </a:endParaRPr>
          </a:p>
          <a:p>
            <a:pPr indent="-355600" lvl="0" marL="3657600" rtl="0" algn="l">
              <a:spcBef>
                <a:spcPts val="0"/>
              </a:spcBef>
              <a:spcAft>
                <a:spcPts val="0"/>
              </a:spcAft>
              <a:buClr>
                <a:srgbClr val="FF5810"/>
              </a:buClr>
              <a:buSzPts val="2000"/>
              <a:buChar char="●"/>
            </a:pPr>
            <a:r>
              <a:rPr b="1" lang="fr" sz="2000">
                <a:solidFill>
                  <a:srgbClr val="FF5810"/>
                </a:solidFill>
              </a:rPr>
              <a:t>https://tgs.ies-sud.fr</a:t>
            </a:r>
            <a:endParaRPr b="1" sz="2000">
              <a:solidFill>
                <a:srgbClr val="FF581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666666"/>
                </a:solidFill>
              </a:rPr>
              <a:t>3 </a:t>
            </a:r>
            <a:r>
              <a:rPr b="1" lang="fr" sz="2400">
                <a:solidFill>
                  <a:srgbClr val="666666"/>
                </a:solidFill>
              </a:rPr>
              <a:t>Entrées</a:t>
            </a:r>
            <a:r>
              <a:rPr b="1" lang="fr" sz="2400">
                <a:solidFill>
                  <a:srgbClr val="666666"/>
                </a:solidFill>
              </a:rPr>
              <a:t> possibles</a:t>
            </a:r>
            <a:endParaRPr b="1" sz="2400">
              <a:solidFill>
                <a:srgbClr val="666666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FF5810"/>
                </a:solidFill>
              </a:rPr>
              <a:t>Arborescence</a:t>
            </a:r>
            <a:r>
              <a:rPr b="1" lang="fr" sz="2000">
                <a:solidFill>
                  <a:srgbClr val="17375E"/>
                </a:solidFill>
              </a:rPr>
              <a:t> en lien avec la structure du TU</a:t>
            </a:r>
            <a:endParaRPr b="1" sz="2000">
              <a:solidFill>
                <a:srgbClr val="17375E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b="1" lang="fr" sz="1800">
                <a:solidFill>
                  <a:schemeClr val="dk2"/>
                </a:solidFill>
              </a:rPr>
              <a:t>Onglet Fiche</a:t>
            </a:r>
            <a:endParaRPr b="1" sz="1800"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b="1" lang="fr" sz="1800">
                <a:solidFill>
                  <a:schemeClr val="dk2"/>
                </a:solidFill>
              </a:rPr>
              <a:t>Onglet Gestion</a:t>
            </a:r>
            <a:endParaRPr b="1" sz="1800">
              <a:solidFill>
                <a:schemeClr val="dk2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b="1" lang="fr" sz="1800">
                <a:solidFill>
                  <a:schemeClr val="dk2"/>
                </a:solidFill>
              </a:rPr>
              <a:t>Onglet Vue</a:t>
            </a:r>
            <a:endParaRPr b="1" sz="18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FF5810"/>
                </a:solidFill>
              </a:rPr>
              <a:t>Comment faire pour</a:t>
            </a:r>
            <a:r>
              <a:rPr b="1" lang="fr" sz="2000">
                <a:solidFill>
                  <a:srgbClr val="17375E"/>
                </a:solidFill>
              </a:rPr>
              <a:t> …..activer une fonctionnalité </a:t>
            </a:r>
            <a:endParaRPr b="1" sz="2000">
              <a:solidFill>
                <a:srgbClr val="17375E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Font typeface="Arial"/>
              <a:buChar char="●"/>
            </a:pPr>
            <a:r>
              <a:rPr b="1" lang="fr" sz="2000">
                <a:solidFill>
                  <a:srgbClr val="FF5810"/>
                </a:solidFill>
              </a:rPr>
              <a:t>Synthèse</a:t>
            </a:r>
            <a:r>
              <a:rPr b="1" lang="fr" sz="2000">
                <a:solidFill>
                  <a:srgbClr val="17375E"/>
                </a:solidFill>
              </a:rPr>
              <a:t> reprend tous les paramétrages d’une page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229" name="Google Shape;2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4500" y="1271250"/>
            <a:ext cx="1708750" cy="17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2"/>
          <p:cNvSpPr txBox="1"/>
          <p:nvPr>
            <p:ph idx="1" type="body"/>
          </p:nvPr>
        </p:nvSpPr>
        <p:spPr>
          <a:xfrm>
            <a:off x="281400" y="1421700"/>
            <a:ext cx="8581200" cy="47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Développement Utilisateurs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Développement Administrateurs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17375E"/>
                </a:solidFill>
              </a:rPr>
              <a:t>Chemin d’accès au paramétrage</a:t>
            </a:r>
            <a:endParaRPr b="1" sz="2000">
              <a:solidFill>
                <a:srgbClr val="17375E"/>
              </a:solidFill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	Option à activer</a:t>
            </a:r>
            <a:endParaRPr b="1" i="1" sz="1600">
              <a:solidFill>
                <a:srgbClr val="E2001A"/>
              </a:solidFill>
            </a:endParaRPr>
          </a:p>
        </p:txBody>
      </p:sp>
      <p:pic>
        <p:nvPicPr>
          <p:cNvPr id="235" name="Google Shape;2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6950" y="149000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2250" y="2718425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400" y="46849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3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Divers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243" name="Google Shape;243;p23"/>
          <p:cNvSpPr txBox="1"/>
          <p:nvPr>
            <p:ph idx="1" type="body"/>
          </p:nvPr>
        </p:nvSpPr>
        <p:spPr>
          <a:xfrm>
            <a:off x="202200" y="1087500"/>
            <a:ext cx="8739600" cy="46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Identification utilisateurs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Enregistrement en base des utilisateurs lors des                connexions de type LDAP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Utilisation de la carte CPS pour la signature rapide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Identification Terminal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Signature des documents PDF générés par le Terminal</a:t>
            </a:r>
            <a:endParaRPr b="1" sz="2000">
              <a:solidFill>
                <a:srgbClr val="FF99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Infographie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Les fenêtre modale ne sortent plus du cadre</a:t>
            </a:r>
            <a:endParaRPr b="1"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MAJ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Renforcement des contrôles pour une MAJ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Docker PHP</a:t>
            </a:r>
            <a:endParaRPr b="1" sz="2000">
              <a:solidFill>
                <a:srgbClr val="FF9900"/>
              </a:solidFill>
            </a:endParaRPr>
          </a:p>
        </p:txBody>
      </p:sp>
      <p:pic>
        <p:nvPicPr>
          <p:cNvPr id="244" name="Google Shape;24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1569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4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Affichage file active (Vue)</a:t>
            </a:r>
            <a:endParaRPr u="sng"/>
          </a:p>
        </p:txBody>
      </p:sp>
      <p:sp>
        <p:nvSpPr>
          <p:cNvPr id="250" name="Google Shape;250;p24"/>
          <p:cNvSpPr txBox="1"/>
          <p:nvPr>
            <p:ph idx="1" type="body"/>
          </p:nvPr>
        </p:nvSpPr>
        <p:spPr>
          <a:xfrm>
            <a:off x="356825" y="1043000"/>
            <a:ext cx="8581200" cy="515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Triage des colonnes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highlight>
                  <a:srgbClr val="FFFFFF"/>
                </a:highlight>
              </a:rPr>
              <a:t>Ajout d'un bouton afin de réinitialiser  le tri par défaut </a:t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Colonne “info”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highlight>
                  <a:srgbClr val="FFFFFF"/>
                </a:highlight>
              </a:rPr>
              <a:t>Ajout d’options pour trier les alertes et les pictogrammes </a:t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○"/>
            </a:pPr>
            <a:r>
              <a:rPr b="1" lang="fr" sz="1800">
                <a:solidFill>
                  <a:srgbClr val="014371"/>
                </a:solidFill>
                <a:highlight>
                  <a:srgbClr val="FFFFFF"/>
                </a:highlight>
              </a:rPr>
              <a:t>Pictogrammes actions</a:t>
            </a:r>
            <a:endParaRPr b="1" sz="18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○"/>
            </a:pPr>
            <a:r>
              <a:rPr b="1" lang="fr" sz="1800">
                <a:solidFill>
                  <a:srgbClr val="014371"/>
                </a:solidFill>
                <a:highlight>
                  <a:srgbClr val="FFFFFF"/>
                </a:highlight>
              </a:rPr>
              <a:t>Alertes sous forme d'icônes</a:t>
            </a:r>
            <a:endParaRPr b="1" sz="18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○"/>
            </a:pPr>
            <a:r>
              <a:rPr b="1" lang="fr" sz="1800">
                <a:solidFill>
                  <a:srgbClr val="014371"/>
                </a:solidFill>
                <a:highlight>
                  <a:srgbClr val="FFFFFF"/>
                </a:highlight>
              </a:rPr>
              <a:t>Alertes sous forme de labels</a:t>
            </a:r>
            <a:endParaRPr b="1" sz="18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Vue : activer dans le paramétrage des colonnes </a:t>
            </a:r>
            <a:endParaRPr b="1" sz="2000">
              <a:solidFill>
                <a:schemeClr val="dk2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- Module Lien (pictogramme, boutons action)</a:t>
            </a:r>
            <a:endParaRPr b="1" i="1" sz="1600">
              <a:solidFill>
                <a:srgbClr val="FF0000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- Module alerte (alermatismes icône ou label)</a:t>
            </a:r>
            <a:endParaRPr b="1" i="1" sz="2000">
              <a:solidFill>
                <a:srgbClr val="01437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highlight>
                <a:srgbClr val="FFFFFF"/>
              </a:highlight>
            </a:endParaRPr>
          </a:p>
        </p:txBody>
      </p:sp>
      <p:pic>
        <p:nvPicPr>
          <p:cNvPr id="251" name="Google Shape;25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475" y="4512687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3750" y="3319813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88450" y="1536775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5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Patient  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259" name="Google Shape;259;p25"/>
          <p:cNvSpPr txBox="1"/>
          <p:nvPr>
            <p:ph idx="1" type="body"/>
          </p:nvPr>
        </p:nvSpPr>
        <p:spPr>
          <a:xfrm>
            <a:off x="202200" y="914400"/>
            <a:ext cx="8739600" cy="57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Cadre identité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Possibilité d’intégration d’une photo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Nouveau format d’affichage de l’identité possible</a:t>
            </a:r>
            <a:endParaRPr b="1" sz="2000">
              <a:solidFill>
                <a:srgbClr val="17375E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fr"/>
              <a:t>Nom d’usage (nom naissance au survol)</a:t>
            </a:r>
            <a:endParaRPr b="1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fr"/>
              <a:t>Nom de naissance (nom d’usage au survol)</a:t>
            </a:r>
            <a:endParaRPr b="1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fr"/>
              <a:t>Nom de naissance - nom d’usage</a:t>
            </a:r>
            <a:endParaRPr b="1"/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Intégration dans flux identité de l’adresse :</a:t>
            </a:r>
            <a:endParaRPr b="1" sz="2000">
              <a:solidFill>
                <a:srgbClr val="17375E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fr"/>
              <a:t>de l’adresse du médecin traitant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fr"/>
              <a:t>de l’adresse de la personne à prévenir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fr"/>
              <a:t>du lien de parenté de la personne à prévenir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99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FF9900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		</a:t>
            </a:r>
            <a:r>
              <a:rPr b="1" lang="fr" sz="1800">
                <a:solidFill>
                  <a:schemeClr val="dk2"/>
                </a:solidFill>
              </a:rPr>
              <a:t>Fiche/Fiche U/Fiche Patient/Bloc identité :</a:t>
            </a:r>
            <a:endParaRPr sz="1800">
              <a:solidFill>
                <a:schemeClr val="dk2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afficherPhotoPatient	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resolutionMaxPhotoPatient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photoPatientDefaut</a:t>
            </a:r>
            <a:endParaRPr b="1" i="1" sz="1600">
              <a:solidFill>
                <a:srgbClr val="E2001A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		</a:t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260" name="Google Shape;26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89337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525" y="458932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6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</a:t>
            </a:r>
            <a:r>
              <a:rPr lang="fr" u="sng"/>
              <a:t> </a:t>
            </a:r>
            <a:r>
              <a:rPr b="1" lang="fr" sz="2400" u="sng">
                <a:solidFill>
                  <a:srgbClr val="FF5810"/>
                </a:solidFill>
              </a:rPr>
              <a:t>Patient</a:t>
            </a:r>
            <a:r>
              <a:rPr lang="fr" u="sng"/>
              <a:t>  </a:t>
            </a:r>
            <a:endParaRPr u="sng">
              <a:solidFill>
                <a:srgbClr val="E2001A"/>
              </a:solidFill>
            </a:endParaRPr>
          </a:p>
        </p:txBody>
      </p:sp>
      <p:sp>
        <p:nvSpPr>
          <p:cNvPr id="268" name="Google Shape;268;p26"/>
          <p:cNvSpPr txBox="1"/>
          <p:nvPr>
            <p:ph idx="1" type="body"/>
          </p:nvPr>
        </p:nvSpPr>
        <p:spPr>
          <a:xfrm>
            <a:off x="202200" y="936700"/>
            <a:ext cx="8739600" cy="57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Cadre identité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L'âge est calculée lors de l’intégration via le flux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Possibilité de rechercher un patient par la DN (ajout manuel)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Possibilité de ne pas pouvoir rechercher un patient par ses traits stricts (ajout manuel)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La Personne à prévenir peut être supprimée par le flux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Ajout d’une option pour ne pas récupéré le NIR via le flux si le NIR est existant et le segment du message vide</a:t>
            </a:r>
            <a:endParaRPr b="1" sz="2000">
              <a:solidFill>
                <a:srgbClr val="FF99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99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FF9900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		</a:t>
            </a:r>
            <a:endParaRPr b="1" sz="1800">
              <a:solidFill>
                <a:schemeClr val="dk2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2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		</a:t>
            </a:r>
            <a:r>
              <a:rPr b="1" lang="fr" sz="1800">
                <a:solidFill>
                  <a:schemeClr val="dk2"/>
                </a:solidFill>
              </a:rPr>
              <a:t>Gestion/Options Globales : Bloc administratif</a:t>
            </a:r>
            <a:endParaRPr b="1" i="1" sz="1800">
              <a:solidFill>
                <a:srgbClr val="E2001A"/>
              </a:solidFill>
            </a:endParaRPr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suppressionPersonnePrevenir</a:t>
            </a:r>
            <a:endParaRPr b="1" i="1" sz="1600">
              <a:solidFill>
                <a:srgbClr val="E2001A"/>
              </a:solidFill>
            </a:endParaRPr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</a:t>
            </a:r>
            <a:r>
              <a:rPr b="1" i="1" lang="fr" sz="1600">
                <a:solidFill>
                  <a:srgbClr val="E2001A"/>
                </a:solidFill>
              </a:rPr>
              <a:t>recupNirHL7SiVide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rgbClr val="E2001A"/>
              </a:solidFill>
            </a:endParaRPr>
          </a:p>
        </p:txBody>
      </p:sp>
      <p:pic>
        <p:nvPicPr>
          <p:cNvPr id="269" name="Google Shape;26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369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600" y="4230812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525" y="458932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7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Patient  </a:t>
            </a:r>
            <a:endParaRPr u="sng"/>
          </a:p>
        </p:txBody>
      </p:sp>
      <p:sp>
        <p:nvSpPr>
          <p:cNvPr id="277" name="Google Shape;277;p27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Bloc horaires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Ajout d’un horaire supplémentaires </a:t>
            </a:r>
            <a:r>
              <a:rPr b="1" lang="fr" sz="2000">
                <a:solidFill>
                  <a:srgbClr val="FF0000"/>
                </a:solidFill>
              </a:rPr>
              <a:t>*</a:t>
            </a:r>
            <a:endParaRPr b="1" sz="2000">
              <a:solidFill>
                <a:srgbClr val="FF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Les dates obligatoires sont visibles</a:t>
            </a:r>
            <a:r>
              <a:rPr b="1" lang="fr" sz="2000">
                <a:solidFill>
                  <a:srgbClr val="FF0000"/>
                </a:solidFill>
              </a:rPr>
              <a:t> *</a:t>
            </a:r>
            <a:endParaRPr b="1" sz="20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 u="sng">
                <a:solidFill>
                  <a:srgbClr val="666666"/>
                </a:solidFill>
              </a:rPr>
              <a:t>Bloc note</a:t>
            </a:r>
            <a:endParaRPr b="1" sz="20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Intégration d’un bloc note pour les secrétaires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l’accès au bloc message est soumis à des droits </a:t>
            </a:r>
            <a:endParaRPr sz="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Items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Ajout de l’Item Elève IDE</a:t>
            </a:r>
            <a:r>
              <a:rPr b="1" lang="fr" sz="2000">
                <a:solidFill>
                  <a:srgbClr val="17375E"/>
                </a:solidFill>
              </a:rPr>
              <a:t> </a:t>
            </a:r>
            <a:r>
              <a:rPr b="1" lang="fr" sz="2000">
                <a:solidFill>
                  <a:srgbClr val="FF0000"/>
                </a:solidFill>
              </a:rPr>
              <a:t>*</a:t>
            </a:r>
            <a:endParaRPr b="1" sz="2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2"/>
                </a:solidFill>
              </a:rPr>
              <a:t>		</a:t>
            </a:r>
            <a:r>
              <a:rPr b="1" lang="fr" sz="2000">
                <a:solidFill>
                  <a:schemeClr val="dk2"/>
                </a:solidFill>
              </a:rPr>
              <a:t>Gestion</a:t>
            </a:r>
            <a:r>
              <a:rPr b="1" lang="fr" sz="2000">
                <a:solidFill>
                  <a:schemeClr val="dk2"/>
                </a:solidFill>
              </a:rPr>
              <a:t>/Gestion des groupes : pour un groupe donné</a:t>
            </a:r>
            <a:endParaRPr sz="2000">
              <a:solidFill>
                <a:schemeClr val="dk2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</a:t>
            </a:r>
            <a:r>
              <a:rPr b="1" i="1" lang="fr" sz="1600">
                <a:solidFill>
                  <a:srgbClr val="E2001A"/>
                </a:solidFill>
              </a:rPr>
              <a:t>Urgences -&gt; BlocNotesSecondaire_Modification	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Urgences -&gt; BlocNotesSecondaire_Visualisation	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Urgences -&gt; BlocNotes_Modification	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E2001A"/>
                </a:solidFill>
              </a:rPr>
              <a:t>- Urgences -&gt; BlocNotes_Visualisation</a:t>
            </a:r>
            <a:endParaRPr b="1" i="1" sz="1600">
              <a:solidFill>
                <a:srgbClr val="E2001A"/>
              </a:solidFill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rgbClr val="E2001A"/>
              </a:solidFill>
            </a:endParaRPr>
          </a:p>
        </p:txBody>
      </p:sp>
      <p:pic>
        <p:nvPicPr>
          <p:cNvPr id="278" name="Google Shape;27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79487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2825" y="3925500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8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Patient 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286" name="Google Shape;286;p28"/>
          <p:cNvSpPr txBox="1"/>
          <p:nvPr>
            <p:ph idx="1" type="body"/>
          </p:nvPr>
        </p:nvSpPr>
        <p:spPr>
          <a:xfrm>
            <a:off x="202200" y="942975"/>
            <a:ext cx="8739600" cy="57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Documents</a:t>
            </a:r>
            <a:endParaRPr b="1" sz="2200" u="sng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On peut utiliser une apostrophe pour les catégories</a:t>
            </a:r>
            <a:endParaRPr b="1" sz="1800">
              <a:solidFill>
                <a:srgbClr val="17375E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On peut choisir la taille du texte pour un document</a:t>
            </a:r>
            <a:endParaRPr b="1" sz="1800">
              <a:solidFill>
                <a:srgbClr val="17375E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On peut désactiver l’accès aux docs pour les patients sortis</a:t>
            </a:r>
            <a:endParaRPr b="1" sz="18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Alermatismes</a:t>
            </a:r>
            <a:endParaRPr b="1" sz="2200" u="sng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Le bloc message est paramétrable comme un document</a:t>
            </a:r>
            <a:endParaRPr b="1" sz="1800">
              <a:solidFill>
                <a:srgbClr val="17375E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Le nombre de diags déclencheurs est augmenté à 12</a:t>
            </a:r>
            <a:endParaRPr b="1" sz="1800">
              <a:solidFill>
                <a:srgbClr val="17375E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FF9900"/>
                </a:solidFill>
              </a:rPr>
              <a:t>Ajout d’un déclencheur par exclusion de diagnostic </a:t>
            </a:r>
            <a:r>
              <a:rPr b="1" lang="fr" sz="1800">
                <a:solidFill>
                  <a:srgbClr val="FF0000"/>
                </a:solidFill>
              </a:rPr>
              <a:t>*</a:t>
            </a:r>
            <a:endParaRPr b="1" sz="1800">
              <a:solidFill>
                <a:srgbClr val="FF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FF9900"/>
                </a:solidFill>
              </a:rPr>
              <a:t>Repérage des alertes sans déclencheur </a:t>
            </a:r>
            <a:r>
              <a:rPr b="1" lang="fr" sz="1800">
                <a:solidFill>
                  <a:srgbClr val="FF0000"/>
                </a:solidFill>
              </a:rPr>
              <a:t>*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18288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Fiche/Fiche Urgences/Document : dans le bandeau</a:t>
            </a:r>
            <a:r>
              <a:rPr lang="fr" sz="2000">
                <a:solidFill>
                  <a:schemeClr val="dk2"/>
                </a:solidFill>
              </a:rPr>
              <a:t>	</a:t>
            </a:r>
            <a:endParaRPr sz="2000">
              <a:solidFill>
                <a:schemeClr val="dk2"/>
              </a:solidFill>
            </a:endParaRPr>
          </a:p>
          <a:p>
            <a:pPr indent="-330200" lvl="0" marL="22860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Char char="-"/>
            </a:pPr>
            <a:r>
              <a:rPr b="1" i="1" lang="fr" sz="1600">
                <a:solidFill>
                  <a:srgbClr val="FF0000"/>
                </a:solidFill>
              </a:rPr>
              <a:t>Taille</a:t>
            </a:r>
            <a:endParaRPr b="1" i="1" sz="1600">
              <a:solidFill>
                <a:srgbClr val="FF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287" name="Google Shape;28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45012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525" y="3348550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/>
          <p:nvPr/>
        </p:nvSpPr>
        <p:spPr>
          <a:xfrm>
            <a:off x="2" y="1915750"/>
            <a:ext cx="8858100" cy="433500"/>
          </a:xfrm>
          <a:prstGeom prst="rect">
            <a:avLst/>
          </a:prstGeom>
          <a:solidFill>
            <a:srgbClr val="734B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4B35"/>
              </a:solidFill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8" name="Google Shape;98;p11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9" name="Google Shape;99;p11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98C7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0" name="Google Shape;100;p11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1" name="Google Shape;101;p11"/>
          <p:cNvSpPr/>
          <p:nvPr/>
        </p:nvSpPr>
        <p:spPr>
          <a:xfrm>
            <a:off x="-1" y="4926825"/>
            <a:ext cx="431400" cy="433500"/>
          </a:xfrm>
          <a:prstGeom prst="rect">
            <a:avLst/>
          </a:prstGeom>
          <a:solidFill>
            <a:srgbClr val="FF581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2" name="Google Shape;102;p11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FFFF"/>
                </a:solidFill>
              </a:rPr>
              <a:t>Equipe TU  </a:t>
            </a:r>
            <a:endParaRPr b="1"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1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Rappels 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" name="Google Shape;104;p11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1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Évolutions de la V3.20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06" name="Google Shape;106;p11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1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  <a:highlight>
                  <a:srgbClr val="FFFFFF"/>
                </a:highlight>
              </a:rPr>
              <a:t>Module médicament</a:t>
            </a:r>
            <a:endParaRPr b="1" sz="20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11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9" name="Google Shape;109;p11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Tour de table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p11"/>
          <p:cNvSpPr txBox="1"/>
          <p:nvPr/>
        </p:nvSpPr>
        <p:spPr>
          <a:xfrm>
            <a:off x="229100" y="286350"/>
            <a:ext cx="3000000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rgbClr val="FF5810"/>
                </a:solidFill>
              </a:rPr>
              <a:t>SOMMAIRE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9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Patient  </a:t>
            </a:r>
            <a:endParaRPr u="sng"/>
          </a:p>
        </p:txBody>
      </p:sp>
      <p:sp>
        <p:nvSpPr>
          <p:cNvPr id="295" name="Google Shape;295;p29"/>
          <p:cNvSpPr txBox="1"/>
          <p:nvPr>
            <p:ph idx="1" type="body"/>
          </p:nvPr>
        </p:nvSpPr>
        <p:spPr>
          <a:xfrm>
            <a:off x="202200" y="922400"/>
            <a:ext cx="8739600" cy="57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Synthèse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" u="sng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On peut afficher les commentaires suivants : </a:t>
            </a:r>
            <a:endParaRPr b="1" sz="1800">
              <a:solidFill>
                <a:srgbClr val="17375E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lang="fr" sz="1600">
                <a:solidFill>
                  <a:srgbClr val="222222"/>
                </a:solidFill>
              </a:rPr>
              <a:t>prescriptions, </a:t>
            </a:r>
            <a:endParaRPr b="1" sz="1600">
              <a:solidFill>
                <a:srgbClr val="222222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lang="fr" sz="1600">
                <a:solidFill>
                  <a:srgbClr val="222222"/>
                </a:solidFill>
              </a:rPr>
              <a:t>réalisation, </a:t>
            </a:r>
            <a:endParaRPr b="1" sz="1600">
              <a:solidFill>
                <a:srgbClr val="222222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lang="fr" sz="1600">
                <a:solidFill>
                  <a:srgbClr val="222222"/>
                </a:solidFill>
              </a:rPr>
              <a:t>non réalisation</a:t>
            </a:r>
            <a:endParaRPr b="1" sz="1600">
              <a:solidFill>
                <a:srgbClr val="22222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Il n’est plus possible de supprimer un masque associé à une synthèse </a:t>
            </a:r>
            <a:endParaRPr sz="20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Les demandes d’examens supprimées n’apparaissent plus</a:t>
            </a:r>
            <a:endParaRPr b="1" sz="2000">
              <a:solidFill>
                <a:schemeClr val="dk2"/>
              </a:solidFill>
            </a:endParaRPr>
          </a:p>
          <a:p>
            <a:pPr indent="0" lvl="0" marL="18288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BHRE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" u="sng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800"/>
              <a:buChar char="●"/>
            </a:pPr>
            <a:r>
              <a:rPr b="1" lang="fr" sz="1800">
                <a:solidFill>
                  <a:srgbClr val="17375E"/>
                </a:solidFill>
              </a:rPr>
              <a:t>Les messages de BHRE peuvent être intégrés</a:t>
            </a:r>
            <a:endParaRPr b="1" sz="18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17375E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800"/>
              <a:buChar char="●"/>
            </a:pPr>
            <a:r>
              <a:t/>
            </a:r>
            <a:endParaRPr b="1" sz="1800">
              <a:solidFill>
                <a:srgbClr val="17375E"/>
              </a:solidFill>
            </a:endParaRPr>
          </a:p>
          <a:p>
            <a:pPr indent="0" lvl="0" marL="18288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</a:endParaRPr>
          </a:p>
          <a:p>
            <a:pPr indent="0" lvl="0" marL="18288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Fiche/Fiche Urgences/Synthèse : </a:t>
            </a:r>
            <a:r>
              <a:rPr lang="fr" sz="2000">
                <a:solidFill>
                  <a:schemeClr val="dk2"/>
                </a:solidFill>
              </a:rPr>
              <a:t>		</a:t>
            </a:r>
            <a:endParaRPr sz="2000">
              <a:solidFill>
                <a:schemeClr val="dk2"/>
              </a:solidFill>
            </a:endParaRPr>
          </a:p>
          <a:p>
            <a:pPr indent="-330200" lvl="0" marL="22860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-"/>
            </a:pPr>
            <a:r>
              <a:rPr b="1" i="1" lang="fr" sz="1600">
                <a:solidFill>
                  <a:srgbClr val="FF0000"/>
                </a:solidFill>
              </a:rPr>
              <a:t>affCommentairePrescMedSynthese	</a:t>
            </a:r>
            <a:endParaRPr b="1" i="1" sz="1600">
              <a:solidFill>
                <a:srgbClr val="FF0000"/>
              </a:solidFill>
            </a:endParaRPr>
          </a:p>
          <a:p>
            <a:pPr indent="-330200" lvl="4" marL="22860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-"/>
            </a:pPr>
            <a:r>
              <a:rPr b="1" i="1" lang="fr" sz="1600">
                <a:solidFill>
                  <a:srgbClr val="FF0000"/>
                </a:solidFill>
              </a:rPr>
              <a:t>affCommentaireReaMedSynthese	</a:t>
            </a:r>
            <a:endParaRPr b="1" i="1" sz="1600">
              <a:solidFill>
                <a:srgbClr val="FF0000"/>
              </a:solidFill>
            </a:endParaRPr>
          </a:p>
          <a:p>
            <a:pPr indent="-330200" lvl="4" marL="2286000" rtl="0"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-"/>
            </a:pPr>
            <a:r>
              <a:rPr b="1" i="1" lang="fr" sz="1600">
                <a:solidFill>
                  <a:srgbClr val="FF0000"/>
                </a:solidFill>
              </a:rPr>
              <a:t>affCommentaireNonReaMedSynthese</a:t>
            </a:r>
            <a:endParaRPr b="1" i="1" sz="1600">
              <a:solidFill>
                <a:srgbClr val="FF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pic>
        <p:nvPicPr>
          <p:cNvPr id="296" name="Google Shape;29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656012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2825" y="3450563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Médicale 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304" name="Google Shape;304;p30"/>
          <p:cNvSpPr txBox="1"/>
          <p:nvPr>
            <p:ph idx="1" type="body"/>
          </p:nvPr>
        </p:nvSpPr>
        <p:spPr>
          <a:xfrm>
            <a:off x="202200" y="1057275"/>
            <a:ext cx="8739600" cy="524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Module TRUC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❖"/>
            </a:pPr>
            <a:r>
              <a:rPr b="1" lang="fr" sz="2000">
                <a:solidFill>
                  <a:srgbClr val="17375E"/>
                </a:solidFill>
              </a:rPr>
              <a:t>Thésaurus Recours pour les Urgences Circonstances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FEDORU, SFMU, GFRUP et SPF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❖"/>
            </a:pPr>
            <a:r>
              <a:rPr b="1" lang="fr" sz="2000">
                <a:solidFill>
                  <a:srgbClr val="17375E"/>
                </a:solidFill>
              </a:rPr>
              <a:t>But : 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mieux préciser les circonstances de venues aux urgences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en complément du TRIAGE Symptomatique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❖"/>
            </a:pPr>
            <a:r>
              <a:rPr b="1" lang="fr" sz="2000">
                <a:solidFill>
                  <a:srgbClr val="17375E"/>
                </a:solidFill>
              </a:rPr>
              <a:t>Principe :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Sélection d’un recours en 1 ou 2 clics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➢"/>
            </a:pPr>
            <a:r>
              <a:rPr b="1" lang="fr" sz="2000">
                <a:solidFill>
                  <a:srgbClr val="17375E"/>
                </a:solidFill>
              </a:rPr>
              <a:t>Sélection du cadre de survenue</a:t>
            </a:r>
            <a:endParaRPr b="1" sz="2000">
              <a:solidFill>
                <a:srgbClr val="17375E"/>
              </a:solidFill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■"/>
            </a:pPr>
            <a:r>
              <a:rPr b="1" lang="fr" sz="2000">
                <a:solidFill>
                  <a:srgbClr val="17375E"/>
                </a:solidFill>
              </a:rPr>
              <a:t>Domicile, Loisir, Sport, En rapport avec le travail,...</a:t>
            </a:r>
            <a:endParaRPr b="1" sz="2000">
              <a:solidFill>
                <a:srgbClr val="17375E"/>
              </a:solidFill>
            </a:endParaRPr>
          </a:p>
          <a:p>
            <a:pPr indent="-3556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■"/>
            </a:pPr>
            <a:r>
              <a:rPr b="1" lang="fr" sz="2000">
                <a:solidFill>
                  <a:srgbClr val="17375E"/>
                </a:solidFill>
              </a:rPr>
              <a:t>TS, agressions</a:t>
            </a:r>
            <a:endParaRPr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9900"/>
                </a:solidFill>
              </a:rPr>
              <a:t>A l’impossible nul n’est tenu </a:t>
            </a:r>
            <a:r>
              <a:rPr lang="fr" sz="2000">
                <a:solidFill>
                  <a:srgbClr val="FF9900"/>
                </a:solidFill>
              </a:rPr>
              <a:t>: </a:t>
            </a:r>
            <a:endParaRPr sz="20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rgbClr val="FF9900"/>
                </a:solidFill>
              </a:rPr>
              <a:t>développement en cours de fusion TRUC + TRIAGE pour optimiser la saisie</a:t>
            </a:r>
            <a:endParaRPr sz="1800">
              <a:solidFill>
                <a:srgbClr val="FF9900"/>
              </a:solidFill>
            </a:endParaRPr>
          </a:p>
        </p:txBody>
      </p:sp>
      <p:pic>
        <p:nvPicPr>
          <p:cNvPr id="305" name="Google Shape;30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1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Médicale 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311" name="Google Shape;311;p31"/>
          <p:cNvSpPr txBox="1"/>
          <p:nvPr>
            <p:ph idx="1" type="body"/>
          </p:nvPr>
        </p:nvSpPr>
        <p:spPr>
          <a:xfrm>
            <a:off x="202200" y="922400"/>
            <a:ext cx="8739600" cy="57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Module TRUC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Intégration dans l’infobulle générale 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Versioning du thésaurus par convention SPF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○"/>
            </a:pPr>
            <a:r>
              <a:rPr b="1" lang="fr" sz="2000">
                <a:solidFill>
                  <a:srgbClr val="17375E"/>
                </a:solidFill>
              </a:rPr>
              <a:t>utilisation d’une nomenclature propre hors CIM-10</a:t>
            </a:r>
            <a:endParaRPr b="1" sz="2000">
              <a:solidFill>
                <a:srgbClr val="17375E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○"/>
            </a:pPr>
            <a:r>
              <a:rPr b="1" lang="fr" sz="2000">
                <a:solidFill>
                  <a:srgbClr val="17375E"/>
                </a:solidFill>
              </a:rPr>
              <a:t>intégration d’un N° de version pour analyse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Fiche/Fiche U/Fiche Médicale/recours : </a:t>
            </a:r>
            <a:endParaRPr b="1" sz="2000">
              <a:solidFill>
                <a:schemeClr val="dk2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- masquageBlocCirconstance</a:t>
            </a:r>
            <a:endParaRPr b="1" i="1" sz="1600">
              <a:solidFill>
                <a:srgbClr val="FF0000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- masquageBlocCirconstanceIOA</a:t>
            </a:r>
            <a:endParaRPr b="1" i="1" sz="16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</p:txBody>
      </p:sp>
      <p:pic>
        <p:nvPicPr>
          <p:cNvPr id="312" name="Google Shape;31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35437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02825" y="3668500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2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Médicale 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320" name="Google Shape;320;p32"/>
          <p:cNvSpPr txBox="1"/>
          <p:nvPr>
            <p:ph idx="1" type="body"/>
          </p:nvPr>
        </p:nvSpPr>
        <p:spPr>
          <a:xfrm>
            <a:off x="356825" y="1014425"/>
            <a:ext cx="8581200" cy="51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Constantes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On peut afficher des courbes pour les Constantes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La DDR est intégré au module IOA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On peut masquer les courbes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Amélioration du rendu de la PAS &amp; PAD</a:t>
            </a:r>
            <a:r>
              <a:rPr b="1" lang="fr" sz="2000">
                <a:solidFill>
                  <a:srgbClr val="17375E"/>
                </a:solidFill>
              </a:rPr>
              <a:t> </a:t>
            </a:r>
            <a:r>
              <a:rPr b="1" lang="fr" sz="2000">
                <a:solidFill>
                  <a:srgbClr val="FF0000"/>
                </a:solidFill>
              </a:rPr>
              <a:t>*</a:t>
            </a:r>
            <a:endParaRPr b="1" sz="2000">
              <a:solidFill>
                <a:srgbClr val="FF00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Ajout de la mesure de l’ethanol</a:t>
            </a:r>
            <a:endParaRPr b="1" sz="2000">
              <a:solidFill>
                <a:srgbClr val="FF99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Scores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du score DN4 (neuropathie)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Ajout du score CARE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Ajout du score ADD RS.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Ajout du score SIRS.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Modification du score "Le Gall" en "Genève révisé".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Amélioration de l’affichage</a:t>
            </a:r>
            <a:endParaRPr b="1" sz="2000">
              <a:solidFill>
                <a:srgbClr val="FF99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</p:txBody>
      </p:sp>
      <p:pic>
        <p:nvPicPr>
          <p:cNvPr id="321" name="Google Shape;32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8450" y="14856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FF5810"/>
                </a:solidFill>
              </a:rPr>
              <a:t>Fiche Médicale </a:t>
            </a:r>
            <a:endParaRPr b="1" sz="2400">
              <a:solidFill>
                <a:srgbClr val="FF5810"/>
              </a:solidFill>
            </a:endParaRPr>
          </a:p>
        </p:txBody>
      </p:sp>
      <p:sp>
        <p:nvSpPr>
          <p:cNvPr id="327" name="Google Shape;327;p33"/>
          <p:cNvSpPr txBox="1"/>
          <p:nvPr>
            <p:ph idx="1" type="body"/>
          </p:nvPr>
        </p:nvSpPr>
        <p:spPr>
          <a:xfrm>
            <a:off x="356825" y="1043000"/>
            <a:ext cx="8581200" cy="51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Soins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La saisie des commentaires est repositionné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En l’absence de commentaire gain d’un clic</a:t>
            </a:r>
            <a:endParaRPr b="1" sz="2000">
              <a:solidFill>
                <a:srgbClr val="FF99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99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fr" sz="2200" u="sng">
                <a:solidFill>
                  <a:srgbClr val="666666"/>
                </a:solidFill>
              </a:rPr>
              <a:t>Observations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Le focus se positionne dans le bloc de saisi après utilisation d’un cartouche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d’un type “Vaccination”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Ajout des cartouches pour l’observation IOA dans le module</a:t>
            </a:r>
            <a:r>
              <a:rPr b="1" lang="fr" sz="2000">
                <a:solidFill>
                  <a:srgbClr val="17375E"/>
                </a:solidFill>
              </a:rPr>
              <a:t> </a:t>
            </a:r>
            <a:r>
              <a:rPr b="1" lang="fr" sz="2000">
                <a:solidFill>
                  <a:srgbClr val="FF0000"/>
                </a:solidFill>
              </a:rPr>
              <a:t>*</a:t>
            </a:r>
            <a:endParaRPr b="1" sz="2000"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</a:endParaRPr>
          </a:p>
        </p:txBody>
      </p:sp>
      <p:pic>
        <p:nvPicPr>
          <p:cNvPr id="328" name="Google Shape;32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8450" y="14856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Médicale </a:t>
            </a:r>
            <a:endParaRPr u="sng"/>
          </a:p>
        </p:txBody>
      </p:sp>
      <p:sp>
        <p:nvSpPr>
          <p:cNvPr id="334" name="Google Shape;334;p34"/>
          <p:cNvSpPr txBox="1"/>
          <p:nvPr>
            <p:ph idx="1" type="body"/>
          </p:nvPr>
        </p:nvSpPr>
        <p:spPr>
          <a:xfrm>
            <a:off x="356825" y="1014425"/>
            <a:ext cx="8581200" cy="51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Réorganisation de la configuration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Réalignement des colonnes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Remplacement des termes “Etat”, “Etat plan blanc”</a:t>
            </a:r>
            <a:endParaRPr b="1" sz="2000">
              <a:solidFill>
                <a:srgbClr val="17375E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17375E"/>
                </a:solidFill>
              </a:rPr>
              <a:t>=&gt; “Mode normal” et “Mode Plan Blanc”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Etat des observations est configurable en :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b="1" lang="fr" sz="1600">
                <a:solidFill>
                  <a:srgbClr val="222222"/>
                </a:solidFill>
              </a:rPr>
              <a:t>Désactivé</a:t>
            </a:r>
            <a:endParaRPr b="1" sz="1600">
              <a:solidFill>
                <a:srgbClr val="222222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b="1" lang="fr" sz="1600">
                <a:solidFill>
                  <a:srgbClr val="222222"/>
                </a:solidFill>
              </a:rPr>
              <a:t>Visible</a:t>
            </a:r>
            <a:endParaRPr b="1" sz="1600">
              <a:solidFill>
                <a:srgbClr val="222222"/>
              </a:solidFill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b="1" lang="fr" sz="1600">
                <a:solidFill>
                  <a:srgbClr val="222222"/>
                </a:solidFill>
              </a:rPr>
              <a:t>Visible et obligatoire</a:t>
            </a:r>
            <a:endParaRPr b="1" sz="16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18288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Fiche/Fiche Urgences/Fiche médicale : Observations</a:t>
            </a:r>
            <a:r>
              <a:rPr lang="fr" sz="2000">
                <a:solidFill>
                  <a:schemeClr val="dk2"/>
                </a:solidFill>
              </a:rPr>
              <a:t>	</a:t>
            </a:r>
            <a:endParaRPr b="1" sz="2000">
              <a:solidFill>
                <a:srgbClr val="17375E"/>
              </a:solidFill>
            </a:endParaRPr>
          </a:p>
        </p:txBody>
      </p:sp>
      <p:pic>
        <p:nvPicPr>
          <p:cNvPr id="335" name="Google Shape;33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14856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4535437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5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Médicale </a:t>
            </a:r>
            <a:endParaRPr u="sng"/>
          </a:p>
        </p:txBody>
      </p:sp>
      <p:sp>
        <p:nvSpPr>
          <p:cNvPr id="342" name="Google Shape;342;p35"/>
          <p:cNvSpPr txBox="1"/>
          <p:nvPr>
            <p:ph idx="1" type="body"/>
          </p:nvPr>
        </p:nvSpPr>
        <p:spPr>
          <a:xfrm>
            <a:off x="356825" y="857250"/>
            <a:ext cx="8581200" cy="53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Formulaires </a:t>
            </a:r>
            <a:r>
              <a:rPr b="1" lang="fr" sz="2000">
                <a:solidFill>
                  <a:srgbClr val="98C713"/>
                </a:solidFill>
              </a:rPr>
              <a:t>: 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000">
                <a:solidFill>
                  <a:schemeClr val="lt2"/>
                </a:solidFill>
              </a:rPr>
              <a:t>constantes</a:t>
            </a:r>
            <a:endParaRPr b="1" i="1" sz="2000">
              <a:solidFill>
                <a:schemeClr val="lt2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Les constantes saisies peuvent être supprimées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Ajout d’un mode de saisie pour les constantes </a:t>
            </a:r>
            <a:r>
              <a:rPr b="1" lang="fr">
                <a:solidFill>
                  <a:srgbClr val="FF9900"/>
                </a:solidFill>
              </a:rPr>
              <a:t>(expression régulière)</a:t>
            </a:r>
            <a:endParaRPr b="1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On peut sélectionner l’unité pour une constante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La validation des constantes se fait en 1 clic </a:t>
            </a:r>
            <a:r>
              <a:rPr b="1" lang="fr" sz="2000">
                <a:solidFill>
                  <a:srgbClr val="FF0000"/>
                </a:solidFill>
              </a:rPr>
              <a:t>*</a:t>
            </a:r>
            <a:endParaRPr b="1" sz="2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000">
                <a:solidFill>
                  <a:schemeClr val="lt2"/>
                </a:solidFill>
              </a:rPr>
              <a:t>Scores</a:t>
            </a:r>
            <a:endParaRPr b="1" i="1" sz="1600">
              <a:solidFill>
                <a:schemeClr val="lt2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Il est possible de configurer des scores</a:t>
            </a:r>
            <a:r>
              <a:rPr b="1" lang="fr" sz="2000">
                <a:solidFill>
                  <a:srgbClr val="17375E"/>
                </a:solidFill>
              </a:rPr>
              <a:t> (</a:t>
            </a:r>
            <a:r>
              <a:rPr b="1" lang="fr" sz="2000">
                <a:solidFill>
                  <a:srgbClr val="FF0000"/>
                </a:solidFill>
              </a:rPr>
              <a:t>difficultés ****</a:t>
            </a:r>
            <a:r>
              <a:rPr b="1" lang="fr" sz="2000">
                <a:solidFill>
                  <a:srgbClr val="014371"/>
                </a:solidFill>
              </a:rPr>
              <a:t>)</a:t>
            </a:r>
            <a:endParaRPr b="1" sz="2000">
              <a:solidFill>
                <a:srgbClr val="01437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○"/>
            </a:pPr>
            <a:r>
              <a:rPr b="1" lang="fr" sz="2000">
                <a:solidFill>
                  <a:srgbClr val="FF9900"/>
                </a:solidFill>
              </a:rPr>
              <a:t>Intégration d’un mécanisme de calculs</a:t>
            </a:r>
            <a:endParaRPr b="1" sz="2000">
              <a:solidFill>
                <a:srgbClr val="FF99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○"/>
            </a:pPr>
            <a:r>
              <a:rPr b="1" lang="fr" sz="2000">
                <a:solidFill>
                  <a:srgbClr val="FF9900"/>
                </a:solidFill>
              </a:rPr>
              <a:t>Pour un score configuré on peut déterminer des limites</a:t>
            </a:r>
            <a:endParaRPr b="1" sz="2000">
              <a:solidFill>
                <a:srgbClr val="FF99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○"/>
            </a:pPr>
            <a:r>
              <a:rPr b="1" lang="fr" sz="2000">
                <a:solidFill>
                  <a:srgbClr val="FF9900"/>
                </a:solidFill>
              </a:rPr>
              <a:t>Mise en valeur colorimétrique pour un score configuré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Le détail des scores peut être intégré</a:t>
            </a:r>
            <a:endParaRPr b="1" sz="2000">
              <a:solidFill>
                <a:srgbClr val="17375E"/>
              </a:solidFill>
            </a:endParaRPr>
          </a:p>
        </p:txBody>
      </p:sp>
      <p:pic>
        <p:nvPicPr>
          <p:cNvPr id="343" name="Google Shape;34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7525" y="5330550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6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Fiche Médicale </a:t>
            </a:r>
            <a:endParaRPr u="sng"/>
          </a:p>
        </p:txBody>
      </p:sp>
      <p:sp>
        <p:nvSpPr>
          <p:cNvPr id="350" name="Google Shape;350;p36"/>
          <p:cNvSpPr txBox="1"/>
          <p:nvPr>
            <p:ph idx="1" type="body"/>
          </p:nvPr>
        </p:nvSpPr>
        <p:spPr>
          <a:xfrm>
            <a:off x="356825" y="1051250"/>
            <a:ext cx="8581200" cy="51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Formulaires </a:t>
            </a:r>
            <a:r>
              <a:rPr b="1" lang="fr" sz="2200">
                <a:solidFill>
                  <a:srgbClr val="98C713"/>
                </a:solidFill>
              </a:rPr>
              <a:t>: </a:t>
            </a:r>
            <a:endParaRPr b="1" sz="22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Les formulaires peuvent être générés en .</a:t>
            </a:r>
            <a:r>
              <a:rPr b="1" i="1" lang="fr" sz="2000">
                <a:solidFill>
                  <a:srgbClr val="17375E"/>
                </a:solidFill>
              </a:rPr>
              <a:t>pdf</a:t>
            </a:r>
            <a:endParaRPr b="1" i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Des exemples de formulaires configurés sont ajoutés</a:t>
            </a:r>
            <a:endParaRPr b="1" i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Un formulaire peut être envoyé via le flux documents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Il est possible de créer un tableau de saisie</a:t>
            </a:r>
            <a:endParaRPr b="1" sz="16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Il est possible de régler la largeur d’un formulaire</a:t>
            </a:r>
            <a:endParaRPr b="1" sz="2000">
              <a:solidFill>
                <a:srgbClr val="FF9900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Un formulaire n’est plus forcément lié à la Fiche médicale </a:t>
            </a:r>
            <a:r>
              <a:rPr b="1" lang="fr" sz="2000">
                <a:solidFill>
                  <a:srgbClr val="FF0000"/>
                </a:solidFill>
              </a:rPr>
              <a:t>*</a:t>
            </a:r>
            <a:endParaRPr b="1" sz="2000"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000">
                <a:solidFill>
                  <a:schemeClr val="lt2"/>
                </a:solidFill>
              </a:rPr>
              <a:t>Pour les types d’items</a:t>
            </a:r>
            <a:endParaRPr b="1" sz="1600">
              <a:solidFill>
                <a:srgbClr val="222222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des recours Symptomatiques (IOA) - TRUC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Possibilité de gérer les retours à la ligne pour les cases à cocher</a:t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</p:txBody>
      </p:sp>
      <p:pic>
        <p:nvPicPr>
          <p:cNvPr id="351" name="Google Shape;351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5153975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7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FF5810"/>
                </a:solidFill>
              </a:rPr>
              <a:t>Listes de travail</a:t>
            </a:r>
            <a:endParaRPr b="1" sz="2400">
              <a:solidFill>
                <a:srgbClr val="FF5810"/>
              </a:solidFill>
            </a:endParaRPr>
          </a:p>
        </p:txBody>
      </p:sp>
      <p:sp>
        <p:nvSpPr>
          <p:cNvPr id="358" name="Google Shape;358;p37"/>
          <p:cNvSpPr txBox="1"/>
          <p:nvPr>
            <p:ph idx="1" type="body"/>
          </p:nvPr>
        </p:nvSpPr>
        <p:spPr>
          <a:xfrm>
            <a:off x="202200" y="893750"/>
            <a:ext cx="8739600" cy="57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Imagerie (Création Édition des bons) 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Ajout du poste à rappeler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On peut afficher l’identité sur toutes les pages imprimées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Ajout du téléphone du patient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Intégration possible des observations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Intégration possible du sexe pour chaque type d’examen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FF9900"/>
                </a:solidFill>
              </a:rPr>
              <a:t>Ajout d’une option pour afficher l’infobulle au survol ou au clic droit</a:t>
            </a:r>
            <a:endParaRPr b="1" sz="1600">
              <a:solidFill>
                <a:srgbClr val="FF990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FF9900"/>
                </a:solidFill>
              </a:rPr>
              <a:t>L’envoie de la salle est paramétrable en fonction du type d’examens</a:t>
            </a:r>
            <a:endParaRPr b="1" sz="1600">
              <a:solidFill>
                <a:srgbClr val="FF990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FF9900"/>
                </a:solidFill>
              </a:rPr>
              <a:t>Ajout d’une mention pour envoyer au médecin traitant </a:t>
            </a:r>
            <a:r>
              <a:rPr b="1" lang="fr" sz="1600">
                <a:solidFill>
                  <a:srgbClr val="FF0000"/>
                </a:solidFill>
              </a:rPr>
              <a:t>*</a:t>
            </a:r>
            <a:endParaRPr b="1" sz="1600">
              <a:solidFill>
                <a:srgbClr val="FF000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FF9900"/>
                </a:solidFill>
              </a:rPr>
              <a:t>Intégration dans la fiche patient du “Commentaire de sortie”</a:t>
            </a:r>
            <a:endParaRPr b="1" sz="1600">
              <a:solidFill>
                <a:srgbClr val="FF990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FF9900"/>
                </a:solidFill>
              </a:rPr>
              <a:t>Amélioration de l’affichage </a:t>
            </a:r>
            <a:r>
              <a:rPr b="1" lang="fr" sz="1600">
                <a:solidFill>
                  <a:srgbClr val="FF9900"/>
                </a:solidFill>
              </a:rPr>
              <a:t>côté</a:t>
            </a:r>
            <a:r>
              <a:rPr b="1" lang="fr" sz="1600">
                <a:solidFill>
                  <a:srgbClr val="FF9900"/>
                </a:solidFill>
              </a:rPr>
              <a:t> RIS</a:t>
            </a:r>
            <a:endParaRPr b="1" sz="1600">
              <a:solidFill>
                <a:srgbClr val="FF99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FF9900"/>
                </a:solidFill>
              </a:rPr>
              <a:t>Les paramètres vitaux sont intégrés au flux imagerie</a:t>
            </a:r>
            <a:endParaRPr b="1" sz="1600">
              <a:solidFill>
                <a:srgbClr val="FF99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1600"/>
              <a:buChar char="●"/>
            </a:pPr>
            <a:r>
              <a:rPr b="1" lang="fr" sz="1600">
                <a:solidFill>
                  <a:srgbClr val="FF9900"/>
                </a:solidFill>
              </a:rPr>
              <a:t>Le commentaire du manip est visible dans les exports</a:t>
            </a:r>
            <a:endParaRPr b="1" sz="16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17375E"/>
                </a:solidFill>
              </a:rPr>
              <a:t>			</a:t>
            </a:r>
            <a:r>
              <a:rPr b="1" lang="fr" sz="2000">
                <a:solidFill>
                  <a:schemeClr val="dk2"/>
                </a:solidFill>
              </a:rPr>
              <a:t>Fiche/Fiche U/Options/Bon d’examens </a:t>
            </a:r>
            <a:endParaRPr b="1" sz="2000">
              <a:solidFill>
                <a:schemeClr val="dk2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Plusieurs options </a:t>
            </a:r>
            <a:endParaRPr b="1" sz="2000">
              <a:solidFill>
                <a:schemeClr val="dk2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Gestion/Options globales/Listes transversales</a:t>
            </a:r>
            <a:endParaRPr b="1" sz="2000">
              <a:solidFill>
                <a:schemeClr val="dk2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evenementInfoBulleRadio</a:t>
            </a:r>
            <a:r>
              <a:rPr lang="fr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endParaRPr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</a:endParaRPr>
          </a:p>
        </p:txBody>
      </p:sp>
      <p:pic>
        <p:nvPicPr>
          <p:cNvPr id="359" name="Google Shape;35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02825" y="43764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2200" y="5199200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8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Listes de travail</a:t>
            </a:r>
            <a:endParaRPr u="sng"/>
          </a:p>
        </p:txBody>
      </p:sp>
      <p:sp>
        <p:nvSpPr>
          <p:cNvPr id="367" name="Google Shape;367;p38"/>
          <p:cNvSpPr txBox="1"/>
          <p:nvPr>
            <p:ph idx="1" type="body"/>
          </p:nvPr>
        </p:nvSpPr>
        <p:spPr>
          <a:xfrm>
            <a:off x="202200" y="893750"/>
            <a:ext cx="8739600" cy="57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Biologie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Mise en place de l’intégration des résultats labo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17375E"/>
                </a:solidFill>
              </a:rPr>
              <a:t>Ajout d’icone pour le statut des prélèvements</a:t>
            </a:r>
            <a:endParaRPr b="1" sz="1600">
              <a:solidFill>
                <a:srgbClr val="17375E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FF9900"/>
                </a:solidFill>
              </a:rPr>
              <a:t>L’heure de prélèvement est est celle de la réalisation du soin </a:t>
            </a:r>
            <a:r>
              <a:rPr b="1" lang="fr" sz="1600">
                <a:solidFill>
                  <a:srgbClr val="FF0000"/>
                </a:solidFill>
              </a:rPr>
              <a:t>*</a:t>
            </a:r>
            <a:endParaRPr b="1" sz="16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Régime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1600"/>
              <a:buChar char="●"/>
            </a:pPr>
            <a:r>
              <a:rPr b="1" lang="fr" sz="1600">
                <a:solidFill>
                  <a:srgbClr val="FF9900"/>
                </a:solidFill>
              </a:rPr>
              <a:t>Suppression de la fonctionnalité</a:t>
            </a:r>
            <a:r>
              <a:rPr b="1" lang="fr" sz="1600">
                <a:solidFill>
                  <a:srgbClr val="17375E"/>
                </a:solidFill>
              </a:rPr>
              <a:t> </a:t>
            </a:r>
            <a:r>
              <a:rPr b="1" lang="fr" sz="1600">
                <a:solidFill>
                  <a:srgbClr val="FF0000"/>
                </a:solidFill>
              </a:rPr>
              <a:t>*</a:t>
            </a:r>
            <a:endParaRPr b="1" sz="20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17375E"/>
                </a:solidFill>
              </a:rPr>
              <a:t>				</a:t>
            </a:r>
            <a:endParaRPr b="1" sz="2000">
              <a:solidFill>
                <a:srgbClr val="17375E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Fiche/Fiche U/Options/Bon d’examens </a:t>
            </a:r>
            <a:endParaRPr b="1" sz="2000">
              <a:solidFill>
                <a:schemeClr val="dk2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Gestion/Options globales/Listestransversales</a:t>
            </a:r>
            <a:endParaRPr b="1" sz="2000">
              <a:solidFill>
                <a:schemeClr val="dk2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1600">
                <a:solidFill>
                  <a:srgbClr val="FF0000"/>
                </a:solidFill>
              </a:rPr>
              <a:t>evenementInfoBulleRadio</a:t>
            </a:r>
            <a:r>
              <a:rPr lang="fr">
                <a:solidFill>
                  <a:srgbClr val="FF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endParaRPr b="1">
              <a:solidFill>
                <a:srgbClr val="FF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17375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2"/>
              </a:solidFill>
            </a:endParaRPr>
          </a:p>
        </p:txBody>
      </p:sp>
      <p:pic>
        <p:nvPicPr>
          <p:cNvPr id="368" name="Google Shape;36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02825" y="43764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2200" y="49585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Équipe TU : 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116" name="Google Shape;116;p12"/>
          <p:cNvSpPr txBox="1"/>
          <p:nvPr/>
        </p:nvSpPr>
        <p:spPr>
          <a:xfrm>
            <a:off x="1435800" y="2006575"/>
            <a:ext cx="5894700" cy="21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2"/>
          <p:cNvSpPr txBox="1"/>
          <p:nvPr>
            <p:ph idx="1" type="body"/>
          </p:nvPr>
        </p:nvSpPr>
        <p:spPr>
          <a:xfrm>
            <a:off x="356825" y="1485650"/>
            <a:ext cx="8581200" cy="47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 Systèmes d’Information </a:t>
            </a: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GRADeS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Damien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BOREL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(Ingénieur études &amp; développement)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 des outils métiers ORUPACA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Emmanuel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DOS RAMOS </a:t>
            </a:r>
            <a:r>
              <a:rPr lang="fr" sz="2000">
                <a:latin typeface="Calibri"/>
                <a:ea typeface="Calibri"/>
                <a:cs typeface="Calibri"/>
                <a:sym typeface="Calibri"/>
              </a:rPr>
              <a:t>(Médecin)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 ROR - coordination HET - T.SMUR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Véronique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BES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(IDE)</a:t>
            </a:r>
            <a:endParaRPr sz="20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fr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Développeurs web               Hotline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Sébastien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CANDEL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 		- Pascale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CHAMPIONNAT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Etienne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CHAUVEAU		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Frédéric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SIMION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Adrien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GABRIEL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			- 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Kelian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MENTEAUX</a:t>
            </a: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34950" lvl="1" marL="742950" rtl="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2000"/>
              <a:buChar char="–"/>
            </a:pPr>
            <a:r>
              <a:rPr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Emmanuel </a:t>
            </a:r>
            <a:r>
              <a:rPr b="1" lang="fr" sz="2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CERVETTI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9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Codage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376" name="Google Shape;376;p39"/>
          <p:cNvSpPr txBox="1"/>
          <p:nvPr>
            <p:ph idx="1" type="body"/>
          </p:nvPr>
        </p:nvSpPr>
        <p:spPr>
          <a:xfrm>
            <a:off x="356825" y="971550"/>
            <a:ext cx="8581200" cy="54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Diagnostics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Élaboration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d’un thésaurus double pour les Urgences 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fr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r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ravaux FEDORU SFMU GFRUP SPF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Calibri"/>
              <a:buChar char="○"/>
            </a:pPr>
            <a:r>
              <a:rPr lang="fr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1 thésaurus simple pour les RPU - 1 thésaurus pour les hospitalisations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Calibri"/>
              <a:buChar char="○"/>
            </a:pPr>
            <a:r>
              <a:rPr lang="fr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Réécriture des libellés </a:t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lang="fr" sz="20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Augmentation de la longueur maximale des libellés 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Refonte du module de codage pour s’adapter aux nouveaux thésaurus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Accès possible au module de cotations depuis le module de sortie</a:t>
            </a:r>
            <a:endParaRPr b="1" sz="20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CCMU</a:t>
            </a:r>
            <a:endParaRPr b="1" sz="24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Option pour rendre la saisie obligatoire.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Option pour désactiver la question UHCD si CCMU = 3.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Actes</a:t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Gestion de la consultation U03.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77" name="Google Shape;37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0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Onglet sortis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383" name="Google Shape;383;p40"/>
          <p:cNvSpPr txBox="1"/>
          <p:nvPr>
            <p:ph idx="1" type="body"/>
          </p:nvPr>
        </p:nvSpPr>
        <p:spPr>
          <a:xfrm>
            <a:off x="356825" y="957275"/>
            <a:ext cx="8581200" cy="52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Options des filtres existants</a:t>
            </a:r>
            <a:endParaRPr b="1" sz="2200" u="sng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On peut rechercher par médecin ayant pris en charge 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600"/>
              <a:buChar char="○"/>
            </a:pPr>
            <a:r>
              <a:rPr b="1" i="1" lang="fr" sz="1600">
                <a:solidFill>
                  <a:srgbClr val="E2001A"/>
                </a:solidFill>
                <a:highlight>
                  <a:srgbClr val="FFFFFF"/>
                </a:highlight>
              </a:rPr>
              <a:t>(présent dans historique)</a:t>
            </a:r>
            <a:endParaRPr b="1" i="1" sz="1600">
              <a:solidFill>
                <a:srgbClr val="E2001A"/>
              </a:solidFill>
              <a:highlight>
                <a:srgbClr val="FFFFFF"/>
              </a:highlight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On peut afficher seulement les patients supprimés 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600"/>
              <a:buChar char="○"/>
            </a:pPr>
            <a:r>
              <a:rPr b="1" i="1" lang="fr" sz="1600">
                <a:solidFill>
                  <a:srgbClr val="E2001A"/>
                </a:solidFill>
              </a:rPr>
              <a:t>(uniquement les supprimés)</a:t>
            </a:r>
            <a:endParaRPr b="1" i="1" sz="1600">
              <a:solidFill>
                <a:srgbClr val="E2001A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On peut filtrer sur la valeur directement des menus déroulant </a:t>
            </a:r>
            <a:endParaRPr b="1" sz="2000">
              <a:solidFill>
                <a:srgbClr val="17375E"/>
              </a:solidFill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600"/>
              <a:buChar char="○"/>
            </a:pPr>
            <a:r>
              <a:rPr b="1" i="1" lang="fr" sz="1600">
                <a:solidFill>
                  <a:srgbClr val="E2001A"/>
                </a:solidFill>
              </a:rPr>
              <a:t>(est au choix)</a:t>
            </a:r>
            <a:endParaRPr b="1" i="1" sz="1600">
              <a:solidFill>
                <a:srgbClr val="E2001A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FF9900"/>
                </a:solidFill>
              </a:rPr>
              <a:t>Pour le sélecteur parmi, la recherche est possible par chaînes </a:t>
            </a:r>
            <a:endParaRPr b="1" sz="2000">
              <a:solidFill>
                <a:srgbClr val="FF9900"/>
              </a:solidFill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600">
              <a:solidFill>
                <a:srgbClr val="E200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Ajout de filtres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d’un filtre sur les discordances radio</a:t>
            </a:r>
            <a:endParaRPr b="1" sz="2000">
              <a:solidFill>
                <a:srgbClr val="17375E"/>
              </a:solidFill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d’un filtre “Dossiers préparé” ⇔ à contrôler</a:t>
            </a:r>
            <a:endParaRPr b="1" sz="2000">
              <a:solidFill>
                <a:srgbClr val="17375E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17375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Export étendu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Ajout d’une option “lettre de liaison” </a:t>
            </a:r>
            <a:r>
              <a:rPr b="1" lang="fr" sz="2000">
                <a:solidFill>
                  <a:schemeClr val="dk1"/>
                </a:solidFill>
                <a:highlight>
                  <a:schemeClr val="accent5"/>
                </a:highlight>
              </a:rPr>
              <a:t>IPAQSS</a:t>
            </a:r>
            <a:endParaRPr b="1" sz="2000">
              <a:solidFill>
                <a:schemeClr val="dk1"/>
              </a:solidFill>
              <a:highlight>
                <a:schemeClr val="accent5"/>
              </a:highlight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17375E"/>
                </a:solidFill>
              </a:rPr>
              <a:t>Le memory_limit lors de l'export simple à été augmenté.</a:t>
            </a:r>
            <a:endParaRPr b="1" sz="2000">
              <a:solidFill>
                <a:schemeClr val="dk1"/>
              </a:solidFill>
              <a:highlight>
                <a:schemeClr val="accent5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4" name="Google Shape;384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1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Lettre de liaison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390" name="Google Shape;390;p41"/>
          <p:cNvSpPr txBox="1"/>
          <p:nvPr>
            <p:ph idx="1" type="body"/>
          </p:nvPr>
        </p:nvSpPr>
        <p:spPr>
          <a:xfrm>
            <a:off x="202200" y="1271250"/>
            <a:ext cx="8739600" cy="53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Nombreuses améliorations :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98C713"/>
                </a:solidFill>
              </a:rPr>
              <a:t> 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</a:rPr>
              <a:t>=&gt; Contacter l’équipe dédiée au GIP</a:t>
            </a:r>
            <a:endParaRPr b="1" sz="2000">
              <a:solidFill>
                <a:srgbClr val="014371"/>
              </a:solidFill>
            </a:endParaRPr>
          </a:p>
        </p:txBody>
      </p:sp>
      <p:pic>
        <p:nvPicPr>
          <p:cNvPr id="391" name="Google Shape;39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02825" y="4376450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42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Lettre de liaison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398" name="Google Shape;398;p42"/>
          <p:cNvSpPr txBox="1"/>
          <p:nvPr>
            <p:ph idx="1" type="body"/>
          </p:nvPr>
        </p:nvSpPr>
        <p:spPr>
          <a:xfrm>
            <a:off x="356825" y="1030850"/>
            <a:ext cx="8581200" cy="55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Format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Possibilité de générer la ldl au format CDAR2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Renforcement du 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contrôle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sur NIR =&gt; DMP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LdL facilitée 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Modification de la ldl pour les patients externes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Simplification du formulaire de sortie pour les externes.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Possibilité de précocher les cases du formulaire de sortie 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Option permettant de précocher le médecin traitant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Edition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98C713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L’item qui n’envoie pas la ldl est renommer “Patient”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Ajout de la prévisualisation de la lettre de liaison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Intégration dans le porte documents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9" name="Google Shape;399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2225" y="1271250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3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Gestion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405" name="Google Shape;405;p43"/>
          <p:cNvSpPr txBox="1"/>
          <p:nvPr>
            <p:ph idx="1" type="body"/>
          </p:nvPr>
        </p:nvSpPr>
        <p:spPr>
          <a:xfrm>
            <a:off x="356825" y="973575"/>
            <a:ext cx="8581200" cy="555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Gestion des groupes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Point de restauration de la configuration du groupe précédent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Gestion des utilisateurs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Améliorations diverses au niveau de la gestion des utilisateurs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○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Ajout d’actions groupées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○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Ajout de filtre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○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Pagination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Gestion des listes transversales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Ajout du format du mail (envoi ou pas du contexte)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Gestion/Gestion des groupes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Gestion/Utilisateurs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Gestion/		Gestion/Gestion liste transversales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					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6" name="Google Shape;406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14856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00" y="51009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44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Gestion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413" name="Google Shape;413;p44"/>
          <p:cNvSpPr txBox="1"/>
          <p:nvPr>
            <p:ph idx="1" type="body"/>
          </p:nvPr>
        </p:nvSpPr>
        <p:spPr>
          <a:xfrm>
            <a:off x="311700" y="973575"/>
            <a:ext cx="8581200" cy="53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Navigation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Sélection des onglets à afficher en mode Plan Blan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Les environnements sont liés à des fiches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Gestion des liens locaux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Infobulle descriptif pour l’aide à la saisie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Ajout d’une fenêtre de type modal (pour le LAP)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Tâches planifiées</a:t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Ajout de liens vers tutos</a:t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Gestion/Navigation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Gestion/Liens locaux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Gestion/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Tâches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planifiées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		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4" name="Google Shape;414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14856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5253400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45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Gestion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421" name="Google Shape;421;p45"/>
          <p:cNvSpPr txBox="1"/>
          <p:nvPr>
            <p:ph idx="1" type="body"/>
          </p:nvPr>
        </p:nvSpPr>
        <p:spPr>
          <a:xfrm>
            <a:off x="356825" y="1028700"/>
            <a:ext cx="8581200" cy="51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Options globales</a:t>
            </a:r>
            <a:endParaRPr b="1" sz="2200" u="sng">
              <a:solidFill>
                <a:srgbClr val="666666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WiziWig pour  "messageGlobal" et "messageAccueil" en HTML.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Choix de l’affichage de l’infobulle pour l'onglet radio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Modification de la description de l'option globale</a:t>
            </a:r>
            <a:r>
              <a:rPr b="1" i="1" lang="fr" sz="20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 signatureSousMenu.</a:t>
            </a:r>
            <a:endParaRPr b="1" i="1" sz="20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Gestion/Optionsglobales/Infographies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2286000" rtl="0" algn="l"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800"/>
              <a:buFont typeface="Calibri"/>
              <a:buChar char="-"/>
            </a:pPr>
            <a:r>
              <a:rPr b="1" i="1" lang="fr" sz="18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messageGlobal</a:t>
            </a:r>
            <a:endParaRPr b="1" i="1" sz="18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2286000" rtl="0" algn="l"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1800"/>
              <a:buFont typeface="Calibri"/>
              <a:buChar char="-"/>
            </a:pPr>
            <a:r>
              <a:rPr b="1" i="1" lang="fr" sz="18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messageAccueil</a:t>
            </a:r>
            <a:endParaRPr b="1" i="1" sz="18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Gestion/Optionsglobales/Option des onglets Liste transversales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2286000" rtl="0" algn="l"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2000"/>
              <a:buFont typeface="Calibri"/>
              <a:buChar char="-"/>
            </a:pPr>
            <a:r>
              <a:rPr b="1" i="1" lang="fr" sz="20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evenementInfoBulleRadio</a:t>
            </a:r>
            <a:endParaRPr b="1" i="1" sz="20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Gestion/Optionsglobales/Authentification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2286000" rtl="0" algn="l"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ts val="2000"/>
              <a:buFont typeface="Calibri"/>
              <a:buChar char="-"/>
            </a:pPr>
            <a:r>
              <a:rPr b="1" i="1" lang="fr" sz="20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signatureSousMenu	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2" name="Google Shape;422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102870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609675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42125" y="5153975"/>
            <a:ext cx="1038975" cy="10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6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Gestion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430" name="Google Shape;430;p46"/>
          <p:cNvSpPr txBox="1"/>
          <p:nvPr>
            <p:ph idx="1" type="body"/>
          </p:nvPr>
        </p:nvSpPr>
        <p:spPr>
          <a:xfrm>
            <a:off x="356825" y="957275"/>
            <a:ext cx="8581200" cy="52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Salle d’attente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Ajout indicateur de temps d’attente du premier patient non vu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Alternance Page indicateurs / Page d’information </a:t>
            </a:r>
            <a:r>
              <a:rPr b="1" lang="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Affichage en cas de Tension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Sélection d’une liste de patients pour le calcul des indicateurs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Gestion/Salle d’attente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1" name="Google Shape;431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34668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825" y="43235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99050" y="1239175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7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Gestion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439" name="Google Shape;439;p47"/>
          <p:cNvSpPr txBox="1"/>
          <p:nvPr>
            <p:ph idx="1" type="body"/>
          </p:nvPr>
        </p:nvSpPr>
        <p:spPr>
          <a:xfrm>
            <a:off x="356825" y="957275"/>
            <a:ext cx="8581200" cy="52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 u="sng">
                <a:solidFill>
                  <a:srgbClr val="666666"/>
                </a:solidFill>
              </a:rPr>
              <a:t>Salle d’attente</a:t>
            </a:r>
            <a:endParaRPr b="1" sz="2200" u="sng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98C713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Ajout indicateur de temps d’attente du premier patient non vu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Alternance Page indicateurs / Page d’information </a:t>
            </a:r>
            <a:r>
              <a:rPr b="1" lang="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Affichage en cas de Tension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14371"/>
              </a:buClr>
              <a:buSzPts val="2000"/>
              <a:buFont typeface="Calibri"/>
              <a:buChar char="●"/>
            </a:pPr>
            <a:r>
              <a:rPr b="1" lang="fr" sz="20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Sélection d’une liste de patients pour le calcul des indicateurs</a:t>
            </a: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endParaRPr b="1"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014371"/>
                </a:solidFill>
                <a:latin typeface="Calibri"/>
                <a:ea typeface="Calibri"/>
                <a:cs typeface="Calibri"/>
                <a:sym typeface="Calibri"/>
              </a:rPr>
              <a:t>			Gestion/Salle d’attente</a:t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1437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0" name="Google Shape;440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9050" y="34668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825" y="4323550"/>
            <a:ext cx="1038975" cy="10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99050" y="1239175"/>
            <a:ext cx="949575" cy="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48"/>
          <p:cNvSpPr/>
          <p:nvPr/>
        </p:nvSpPr>
        <p:spPr>
          <a:xfrm>
            <a:off x="0" y="1915750"/>
            <a:ext cx="431400" cy="433500"/>
          </a:xfrm>
          <a:prstGeom prst="rect">
            <a:avLst/>
          </a:prstGeom>
          <a:solidFill>
            <a:srgbClr val="734B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4B35"/>
              </a:solidFill>
            </a:endParaRPr>
          </a:p>
        </p:txBody>
      </p:sp>
      <p:sp>
        <p:nvSpPr>
          <p:cNvPr id="448" name="Google Shape;448;p48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49" name="Google Shape;449;p48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50" name="Google Shape;450;p48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98C7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51" name="Google Shape;451;p48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52" name="Google Shape;452;p48"/>
          <p:cNvSpPr/>
          <p:nvPr/>
        </p:nvSpPr>
        <p:spPr>
          <a:xfrm>
            <a:off x="-1" y="4926825"/>
            <a:ext cx="8858100" cy="433500"/>
          </a:xfrm>
          <a:prstGeom prst="rect">
            <a:avLst/>
          </a:prstGeom>
          <a:solidFill>
            <a:srgbClr val="FF581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53" name="Google Shape;453;p48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Equipe TU 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4" name="Google Shape;454;p48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Rappels 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5" name="Google Shape;455;p48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6" name="Google Shape;456;p48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Évolutions de la V3.20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457" name="Google Shape;457;p48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8" name="Google Shape;458;p48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FFFF"/>
                </a:solidFill>
                <a:highlight>
                  <a:srgbClr val="FF5810"/>
                </a:highlight>
              </a:rPr>
              <a:t>Module médicament</a:t>
            </a:r>
            <a:endParaRPr b="1" sz="2000">
              <a:solidFill>
                <a:srgbClr val="FFFFFF"/>
              </a:solidFill>
              <a:highlight>
                <a:srgbClr val="FF5810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9" name="Google Shape;459;p48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60" name="Google Shape;460;p48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Tour de table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/>
          <p:nvPr/>
        </p:nvSpPr>
        <p:spPr>
          <a:xfrm>
            <a:off x="2" y="1915750"/>
            <a:ext cx="431400" cy="433500"/>
          </a:xfrm>
          <a:prstGeom prst="rect">
            <a:avLst/>
          </a:prstGeom>
          <a:solidFill>
            <a:srgbClr val="734B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4B35"/>
              </a:solidFill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-3" y="2517975"/>
            <a:ext cx="88581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98C7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-1" y="4926825"/>
            <a:ext cx="431400" cy="433500"/>
          </a:xfrm>
          <a:prstGeom prst="rect">
            <a:avLst/>
          </a:prstGeom>
          <a:solidFill>
            <a:srgbClr val="FF581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Equipe TU 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FFFF"/>
                </a:solidFill>
              </a:rPr>
              <a:t>Rappels </a:t>
            </a:r>
            <a:endParaRPr b="1"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1" name="Google Shape;131;p13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Évolutions de la V3.20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32" name="Google Shape;132;p13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  <a:highlight>
                  <a:srgbClr val="FFFFFF"/>
                </a:highlight>
              </a:rPr>
              <a:t>Module médicament</a:t>
            </a:r>
            <a:endParaRPr b="1" sz="20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Tour de table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229100" y="286350"/>
            <a:ext cx="3000000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rgbClr val="FF5810"/>
                </a:solidFill>
              </a:rPr>
              <a:t>SOMMAIRE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49"/>
          <p:cNvSpPr txBox="1"/>
          <p:nvPr/>
        </p:nvSpPr>
        <p:spPr>
          <a:xfrm>
            <a:off x="457200" y="907275"/>
            <a:ext cx="8258100" cy="55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NOTICE 1</a:t>
            </a: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 : </a:t>
            </a:r>
            <a:r>
              <a:rPr b="1" lang="fr" sz="1800" u="sng">
                <a:solidFill>
                  <a:srgbClr val="00529C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Présélection</a:t>
            </a:r>
            <a:endParaRPr b="1" sz="1800" u="sng">
              <a:solidFill>
                <a:srgbClr val="00529C"/>
              </a:solidFill>
              <a:latin typeface="Open Sans"/>
              <a:ea typeface="Open Sans"/>
              <a:cs typeface="Open Sans"/>
              <a:sym typeface="Open Sans"/>
              <a:hlinkClick r:id="rId4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les modalités de saisie des renseignements médicaux du patient 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La recherche de la spécialité à prescrire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Les modalités d’usage de la prescription (Urg ou externe)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NOTICE 2 </a:t>
            </a: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b="1" lang="fr" sz="1800" u="sng">
                <a:solidFill>
                  <a:srgbClr val="00529C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Prescription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Les modalités de prescription 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l’ajout d’une prescription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L’analyse d’une prescription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La réédition, la modification et l’arrêt d’une prescription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NOTICE 3 </a:t>
            </a: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b="1" lang="fr" sz="1800" u="sng">
                <a:solidFill>
                  <a:srgbClr val="00529C"/>
                </a:solidFill>
                <a:latin typeface="Open Sans"/>
                <a:ea typeface="Open Sans"/>
                <a:cs typeface="Open Sans"/>
                <a:sym typeface="Open Sans"/>
                <a:hlinkClick r:id="rId6"/>
              </a:rPr>
              <a:t>Prescription de sortie</a:t>
            </a: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 (Usage externe)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NOTICE 4</a:t>
            </a: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 : </a:t>
            </a:r>
            <a:r>
              <a:rPr b="1" lang="fr" sz="1800" u="sng">
                <a:solidFill>
                  <a:srgbClr val="00529C"/>
                </a:solidFill>
                <a:latin typeface="Open Sans"/>
                <a:ea typeface="Open Sans"/>
                <a:cs typeface="Open Sans"/>
                <a:sym typeface="Open Sans"/>
                <a:hlinkClick r:id="rId7"/>
              </a:rPr>
              <a:t>Autres fonctionnalités</a:t>
            </a:r>
            <a:endParaRPr b="1" sz="1800" u="sng">
              <a:solidFill>
                <a:srgbClr val="00529C"/>
              </a:solidFill>
              <a:latin typeface="Open Sans"/>
              <a:ea typeface="Open Sans"/>
              <a:cs typeface="Open Sans"/>
              <a:sym typeface="Open Sans"/>
              <a:hlinkClick r:id="rId8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Accès à l’Historique des prescriptions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Le bac à sable pour tester des prescriptions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85858"/>
              </a:buClr>
              <a:buSzPts val="1800"/>
              <a:buFont typeface="Open Sans"/>
              <a:buChar char="●"/>
            </a:pP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Informations légales</a:t>
            </a:r>
            <a:endParaRPr sz="1800">
              <a:solidFill>
                <a:srgbClr val="58585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b="1"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NOTICE 5</a:t>
            </a:r>
            <a:r>
              <a:rPr lang="fr" sz="1800">
                <a:solidFill>
                  <a:srgbClr val="585858"/>
                </a:solidFill>
                <a:latin typeface="Open Sans"/>
                <a:ea typeface="Open Sans"/>
                <a:cs typeface="Open Sans"/>
                <a:sym typeface="Open Sans"/>
              </a:rPr>
              <a:t> : </a:t>
            </a:r>
            <a:r>
              <a:rPr b="1" lang="fr" sz="1800" u="sng">
                <a:solidFill>
                  <a:srgbClr val="00529C"/>
                </a:solidFill>
                <a:latin typeface="Open Sans"/>
                <a:ea typeface="Open Sans"/>
                <a:cs typeface="Open Sans"/>
                <a:sym typeface="Open Sans"/>
                <a:hlinkClick r:id="rId9"/>
              </a:rPr>
              <a:t>Dispensation des prescriptions</a:t>
            </a:r>
            <a:endParaRPr b="1" sz="1800" u="sng">
              <a:solidFill>
                <a:srgbClr val="00529C"/>
              </a:solidFill>
              <a:latin typeface="Open Sans"/>
              <a:ea typeface="Open Sans"/>
              <a:cs typeface="Open Sans"/>
              <a:sym typeface="Open Sans"/>
              <a:hlinkClick r:id="rId1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0"/>
          <p:cNvSpPr/>
          <p:nvPr/>
        </p:nvSpPr>
        <p:spPr>
          <a:xfrm>
            <a:off x="2" y="1915750"/>
            <a:ext cx="431400" cy="433500"/>
          </a:xfrm>
          <a:prstGeom prst="rect">
            <a:avLst/>
          </a:prstGeom>
          <a:solidFill>
            <a:srgbClr val="734B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4B35"/>
              </a:solidFill>
            </a:endParaRPr>
          </a:p>
        </p:txBody>
      </p:sp>
      <p:sp>
        <p:nvSpPr>
          <p:cNvPr id="471" name="Google Shape;471;p50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2" name="Google Shape;472;p50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3" name="Google Shape;473;p50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98C7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4" name="Google Shape;474;p50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5" name="Google Shape;475;p50"/>
          <p:cNvSpPr/>
          <p:nvPr/>
        </p:nvSpPr>
        <p:spPr>
          <a:xfrm>
            <a:off x="-1" y="4926825"/>
            <a:ext cx="431400" cy="433500"/>
          </a:xfrm>
          <a:prstGeom prst="rect">
            <a:avLst/>
          </a:prstGeom>
          <a:solidFill>
            <a:srgbClr val="FF581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6" name="Google Shape;476;p50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Equipe TU 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7" name="Google Shape;477;p50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Rappels 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8" name="Google Shape;478;p50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9" name="Google Shape;479;p50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Évolutions de la V3.20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480" name="Google Shape;480;p50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81" name="Google Shape;481;p50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  <a:highlight>
                  <a:srgbClr val="FFFFFF"/>
                </a:highlight>
              </a:rPr>
              <a:t>Module médicament</a:t>
            </a:r>
            <a:endParaRPr b="1" sz="20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82" name="Google Shape;482;p50"/>
          <p:cNvSpPr/>
          <p:nvPr/>
        </p:nvSpPr>
        <p:spPr>
          <a:xfrm>
            <a:off x="-1" y="5529050"/>
            <a:ext cx="8858100" cy="43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83" name="Google Shape;483;p50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FFFF"/>
                </a:solidFill>
              </a:rPr>
              <a:t>Tour de table </a:t>
            </a:r>
            <a:endParaRPr b="1"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84" name="Google Shape;484;p50"/>
          <p:cNvSpPr txBox="1"/>
          <p:nvPr/>
        </p:nvSpPr>
        <p:spPr>
          <a:xfrm>
            <a:off x="229100" y="286350"/>
            <a:ext cx="3000000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rgbClr val="FF5810"/>
                </a:solidFill>
              </a:rPr>
              <a:t>SOMMAIRE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9" name="Google Shape;489;p51"/>
          <p:cNvGrpSpPr/>
          <p:nvPr/>
        </p:nvGrpSpPr>
        <p:grpSpPr>
          <a:xfrm>
            <a:off x="844191" y="4039657"/>
            <a:ext cx="548668" cy="490078"/>
            <a:chOff x="774575" y="1543072"/>
            <a:chExt cx="747300" cy="667500"/>
          </a:xfrm>
        </p:grpSpPr>
        <p:sp>
          <p:nvSpPr>
            <p:cNvPr id="490" name="Google Shape;490;p51"/>
            <p:cNvSpPr/>
            <p:nvPr/>
          </p:nvSpPr>
          <p:spPr>
            <a:xfrm>
              <a:off x="774575" y="1543072"/>
              <a:ext cx="747300" cy="667500"/>
            </a:xfrm>
            <a:prstGeom prst="rect">
              <a:avLst/>
            </a:prstGeom>
            <a:solidFill>
              <a:srgbClr val="82CB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web.png" id="491" name="Google Shape;491;p5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95813" y="1629172"/>
              <a:ext cx="504825" cy="4953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92" name="Google Shape;492;p51"/>
          <p:cNvGrpSpPr/>
          <p:nvPr/>
        </p:nvGrpSpPr>
        <p:grpSpPr>
          <a:xfrm>
            <a:off x="844175" y="3342169"/>
            <a:ext cx="548700" cy="490200"/>
            <a:chOff x="774575" y="3435269"/>
            <a:chExt cx="548700" cy="490200"/>
          </a:xfrm>
        </p:grpSpPr>
        <p:sp>
          <p:nvSpPr>
            <p:cNvPr id="493" name="Google Shape;493;p51"/>
            <p:cNvSpPr/>
            <p:nvPr/>
          </p:nvSpPr>
          <p:spPr>
            <a:xfrm>
              <a:off x="774575" y="3435269"/>
              <a:ext cx="548700" cy="490200"/>
            </a:xfrm>
            <a:prstGeom prst="rect">
              <a:avLst/>
            </a:prstGeom>
            <a:solidFill>
              <a:srgbClr val="1BAE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telephone.png" id="494" name="Google Shape;494;p5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91558" y="3522956"/>
              <a:ext cx="314715" cy="3147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95" name="Google Shape;495;p51"/>
          <p:cNvSpPr txBox="1"/>
          <p:nvPr/>
        </p:nvSpPr>
        <p:spPr>
          <a:xfrm>
            <a:off x="844175" y="3343525"/>
            <a:ext cx="548700" cy="487500"/>
          </a:xfrm>
          <a:prstGeom prst="rect">
            <a:avLst/>
          </a:prstGeom>
          <a:solidFill>
            <a:srgbClr val="189583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>
                <a:solidFill>
                  <a:srgbClr val="FFFFFF"/>
                </a:solidFill>
              </a:rPr>
              <a:t>@</a:t>
            </a:r>
            <a:endParaRPr sz="2400">
              <a:solidFill>
                <a:srgbClr val="FFFFFF"/>
              </a:solidFill>
            </a:endParaRPr>
          </a:p>
        </p:txBody>
      </p:sp>
      <p:grpSp>
        <p:nvGrpSpPr>
          <p:cNvPr id="496" name="Google Shape;496;p51"/>
          <p:cNvGrpSpPr/>
          <p:nvPr/>
        </p:nvGrpSpPr>
        <p:grpSpPr>
          <a:xfrm>
            <a:off x="844166" y="2644701"/>
            <a:ext cx="548700" cy="490200"/>
            <a:chOff x="3620441" y="1406651"/>
            <a:chExt cx="548700" cy="490200"/>
          </a:xfrm>
        </p:grpSpPr>
        <p:sp>
          <p:nvSpPr>
            <p:cNvPr id="497" name="Google Shape;497;p51"/>
            <p:cNvSpPr/>
            <p:nvPr/>
          </p:nvSpPr>
          <p:spPr>
            <a:xfrm>
              <a:off x="3620441" y="1406651"/>
              <a:ext cx="548700" cy="490200"/>
            </a:xfrm>
            <a:prstGeom prst="rect">
              <a:avLst/>
            </a:prstGeom>
            <a:solidFill>
              <a:srgbClr val="003459"/>
            </a:solidFill>
            <a:ln cap="flat" cmpd="sng" w="19050">
              <a:solidFill>
                <a:srgbClr val="0034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pic>
          <p:nvPicPr>
            <p:cNvPr descr="bonhomme.png" id="498" name="Google Shape;498;p5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727320" y="1474500"/>
              <a:ext cx="334961" cy="354508"/>
            </a:xfrm>
            <a:prstGeom prst="rect">
              <a:avLst/>
            </a:prstGeom>
            <a:noFill/>
            <a:ln cap="flat" cmpd="sng" w="9525">
              <a:solidFill>
                <a:srgbClr val="003459"/>
              </a:solidFill>
              <a:prstDash val="solid"/>
              <a:round/>
              <a:headEnd len="sm" w="sm" type="none"/>
              <a:tailEnd len="sm" w="sm" type="none"/>
            </a:ln>
          </p:spPr>
        </p:pic>
      </p:grpSp>
      <p:sp>
        <p:nvSpPr>
          <p:cNvPr id="499" name="Google Shape;499;p51"/>
          <p:cNvSpPr txBox="1"/>
          <p:nvPr>
            <p:ph type="title"/>
          </p:nvPr>
        </p:nvSpPr>
        <p:spPr>
          <a:xfrm>
            <a:off x="1561800" y="2644700"/>
            <a:ext cx="5095200" cy="49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>
                <a:solidFill>
                  <a:srgbClr val="116F61"/>
                </a:solidFill>
              </a:rPr>
              <a:t>Dr Emmanuel Dos Ramos	</a:t>
            </a:r>
            <a:endParaRPr b="1" sz="2400">
              <a:solidFill>
                <a:srgbClr val="116F61"/>
              </a:solidFill>
            </a:endParaRPr>
          </a:p>
        </p:txBody>
      </p:sp>
      <p:sp>
        <p:nvSpPr>
          <p:cNvPr id="500" name="Google Shape;500;p51"/>
          <p:cNvSpPr txBox="1"/>
          <p:nvPr>
            <p:ph idx="2" type="title"/>
          </p:nvPr>
        </p:nvSpPr>
        <p:spPr>
          <a:xfrm>
            <a:off x="1561800" y="3342175"/>
            <a:ext cx="5095200" cy="49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</a:t>
            </a:r>
            <a:endParaRPr/>
          </a:p>
        </p:txBody>
      </p:sp>
      <p:sp>
        <p:nvSpPr>
          <p:cNvPr id="501" name="Google Shape;501;p51"/>
          <p:cNvSpPr txBox="1"/>
          <p:nvPr>
            <p:ph idx="3" type="title"/>
          </p:nvPr>
        </p:nvSpPr>
        <p:spPr>
          <a:xfrm>
            <a:off x="1561800" y="3342175"/>
            <a:ext cx="5095200" cy="49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rgbClr val="014371"/>
                </a:solidFill>
              </a:rPr>
              <a:t>edosramos@ies-sud.fr</a:t>
            </a:r>
            <a:endParaRPr b="1" i="1" sz="2400">
              <a:solidFill>
                <a:srgbClr val="014371"/>
              </a:solidFill>
            </a:endParaRPr>
          </a:p>
        </p:txBody>
      </p:sp>
      <p:sp>
        <p:nvSpPr>
          <p:cNvPr id="502" name="Google Shape;502;p51"/>
          <p:cNvSpPr txBox="1"/>
          <p:nvPr>
            <p:ph idx="4" type="title"/>
          </p:nvPr>
        </p:nvSpPr>
        <p:spPr>
          <a:xfrm>
            <a:off x="1641700" y="4066075"/>
            <a:ext cx="5095200" cy="49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u="sng">
                <a:solidFill>
                  <a:srgbClr val="FF5810"/>
                </a:solidFill>
                <a:hlinkClick r:id="rId6"/>
              </a:rPr>
              <a:t>https://ies-sud.fr</a:t>
            </a:r>
            <a:endParaRPr sz="3000">
              <a:solidFill>
                <a:srgbClr val="FF5810"/>
              </a:solidFill>
            </a:endParaRPr>
          </a:p>
        </p:txBody>
      </p:sp>
      <p:pic>
        <p:nvPicPr>
          <p:cNvPr id="503" name="Google Shape;503;p5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44198" y="4039650"/>
            <a:ext cx="548700" cy="54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p5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flipH="1">
            <a:off x="844200" y="4039650"/>
            <a:ext cx="548700" cy="561814"/>
          </a:xfrm>
          <a:prstGeom prst="rect">
            <a:avLst/>
          </a:prstGeom>
          <a:noFill/>
          <a:ln cap="flat" cmpd="sng" w="28575">
            <a:solidFill>
              <a:srgbClr val="82CBCF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Rappels : !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356825" y="979675"/>
            <a:ext cx="8581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•"/>
            </a:pPr>
            <a:r>
              <a:rPr lang="fr" sz="2400">
                <a:latin typeface="Calibri"/>
                <a:ea typeface="Calibri"/>
                <a:cs typeface="Calibri"/>
                <a:sym typeface="Calibri"/>
              </a:rPr>
              <a:t>Adresse unique :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742950" rtl="0" algn="just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3600"/>
              <a:buChar char="–"/>
            </a:pPr>
            <a:r>
              <a:rPr b="1" i="1" lang="fr" sz="3600" u="sng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terminal@ies-sud.fr</a:t>
            </a:r>
            <a:endParaRPr b="1" sz="36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24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ts val="2400"/>
              <a:buChar char="•"/>
            </a:pPr>
            <a:r>
              <a:rPr b="1" lang="fr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 cas de changement d’administrateur, informer la hotline</a:t>
            </a:r>
            <a:r>
              <a:rPr b="1" lang="fr" sz="2400">
                <a:latin typeface="Calibri"/>
                <a:ea typeface="Calibri"/>
                <a:cs typeface="Calibri"/>
                <a:sym typeface="Calibri"/>
              </a:rPr>
              <a:t>.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1" marL="742950" rtl="0" algn="just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/>
          <p:nvPr/>
        </p:nvSpPr>
        <p:spPr>
          <a:xfrm>
            <a:off x="2" y="1915750"/>
            <a:ext cx="431400" cy="433500"/>
          </a:xfrm>
          <a:prstGeom prst="rect">
            <a:avLst/>
          </a:prstGeom>
          <a:solidFill>
            <a:srgbClr val="734B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4B35"/>
              </a:solidFill>
            </a:endParaRPr>
          </a:p>
        </p:txBody>
      </p:sp>
      <p:sp>
        <p:nvSpPr>
          <p:cNvPr id="148" name="Google Shape;148;p15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9" name="Google Shape;149;p15"/>
          <p:cNvSpPr/>
          <p:nvPr/>
        </p:nvSpPr>
        <p:spPr>
          <a:xfrm>
            <a:off x="-1" y="3120175"/>
            <a:ext cx="88581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0" name="Google Shape;150;p15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98C7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1" name="Google Shape;151;p15"/>
          <p:cNvSpPr/>
          <p:nvPr/>
        </p:nvSpPr>
        <p:spPr>
          <a:xfrm>
            <a:off x="0" y="3722400"/>
            <a:ext cx="431400" cy="433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2" name="Google Shape;152;p15"/>
          <p:cNvSpPr/>
          <p:nvPr/>
        </p:nvSpPr>
        <p:spPr>
          <a:xfrm>
            <a:off x="-1" y="4926825"/>
            <a:ext cx="431400" cy="433500"/>
          </a:xfrm>
          <a:prstGeom prst="rect">
            <a:avLst/>
          </a:prstGeom>
          <a:solidFill>
            <a:srgbClr val="FF581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3" name="Google Shape;153;p15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Equipe TU 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4" name="Google Shape;154;p15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Rappels 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Google Shape;155;p15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FFFF"/>
                </a:solidFill>
              </a:rPr>
              <a:t>Clubs / Versions </a:t>
            </a:r>
            <a:endParaRPr b="1"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6" name="Google Shape;156;p15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Évolutions de la V3.20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57" name="Google Shape;157;p15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État des sites</a:t>
            </a:r>
            <a:endParaRPr b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15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  <a:highlight>
                  <a:srgbClr val="FFFFFF"/>
                </a:highlight>
              </a:rPr>
              <a:t>Module médicament</a:t>
            </a:r>
            <a:endParaRPr b="1" sz="20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9" name="Google Shape;159;p15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0" name="Google Shape;160;p15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Tour de table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1" name="Google Shape;161;p15"/>
          <p:cNvSpPr txBox="1"/>
          <p:nvPr/>
        </p:nvSpPr>
        <p:spPr>
          <a:xfrm>
            <a:off x="229100" y="286350"/>
            <a:ext cx="3000000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rgbClr val="FF5810"/>
                </a:solidFill>
              </a:rPr>
              <a:t>SOMMAIRE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6"/>
          <p:cNvSpPr txBox="1"/>
          <p:nvPr>
            <p:ph idx="1" type="body"/>
          </p:nvPr>
        </p:nvSpPr>
        <p:spPr>
          <a:xfrm>
            <a:off x="356825" y="957275"/>
            <a:ext cx="8581200" cy="54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Char char="•"/>
            </a:pPr>
            <a:r>
              <a:rPr lang="fr" sz="2800">
                <a:latin typeface="Calibri"/>
                <a:ea typeface="Calibri"/>
                <a:cs typeface="Calibri"/>
                <a:sym typeface="Calibri"/>
              </a:rPr>
              <a:t>Version commune </a:t>
            </a:r>
            <a:r>
              <a:rPr lang="fr" sz="2800">
                <a:solidFill>
                  <a:srgbClr val="E2001A"/>
                </a:solidFill>
                <a:latin typeface="Calibri"/>
                <a:ea typeface="Calibri"/>
                <a:cs typeface="Calibri"/>
                <a:sym typeface="Calibri"/>
              </a:rPr>
              <a:t>TGS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47650" lvl="1" marL="742950" rtl="0" algn="just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1800"/>
              <a:buFont typeface="Calibri"/>
              <a:buChar char="–"/>
            </a:pPr>
            <a:r>
              <a:rPr b="1" lang="fr" sz="18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Terminal Urgences</a:t>
            </a:r>
            <a:r>
              <a:rPr lang="fr" sz="18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		- Terminal SI-VIC			- Terminal Cardio</a:t>
            </a:r>
            <a:endParaRPr sz="1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1" marL="742950" rtl="0" algn="just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1800"/>
              <a:buFont typeface="Calibri"/>
              <a:buChar char="–"/>
            </a:pPr>
            <a:r>
              <a:rPr lang="fr" sz="18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Terminal CTA			- Terminal Hélico			- Terminal AVC</a:t>
            </a:r>
            <a:endParaRPr sz="1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1" marL="742950" rtl="0" algn="just">
              <a:spcBef>
                <a:spcPts val="0"/>
              </a:spcBef>
              <a:spcAft>
                <a:spcPts val="0"/>
              </a:spcAft>
              <a:buClr>
                <a:srgbClr val="734B35"/>
              </a:buClr>
              <a:buSzPts val="1800"/>
              <a:buFont typeface="Calibri"/>
              <a:buChar char="–"/>
            </a:pPr>
            <a:r>
              <a:rPr lang="fr" sz="18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Terminal SMUR			- Terminal Admission	</a:t>
            </a:r>
            <a:r>
              <a:rPr lang="fr" sz="1800">
                <a:solidFill>
                  <a:srgbClr val="734B35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sz="1800">
              <a:solidFill>
                <a:srgbClr val="E200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734B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Char char="•"/>
            </a:pPr>
            <a:r>
              <a:rPr lang="fr" sz="2800">
                <a:latin typeface="Calibri"/>
                <a:ea typeface="Calibri"/>
                <a:cs typeface="Calibri"/>
                <a:sym typeface="Calibri"/>
              </a:rPr>
              <a:t>Versions majeures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just">
              <a:spcBef>
                <a:spcPts val="480"/>
              </a:spcBef>
              <a:spcAft>
                <a:spcPts val="0"/>
              </a:spcAft>
              <a:buClr>
                <a:srgbClr val="003F70"/>
              </a:buClr>
              <a:buSzPts val="2400"/>
              <a:buChar char="–"/>
            </a:pPr>
            <a:r>
              <a:rPr lang="fr" sz="24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2 à 3  publications /an selon les </a:t>
            </a:r>
            <a:r>
              <a:rPr lang="fr" sz="24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développements</a:t>
            </a:r>
            <a:endParaRPr sz="2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42950" rtl="0" algn="just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just">
              <a:spcBef>
                <a:spcPts val="480"/>
              </a:spcBef>
              <a:spcAft>
                <a:spcPts val="0"/>
              </a:spcAft>
              <a:buClr>
                <a:srgbClr val="434343"/>
              </a:buClr>
              <a:buSzPts val="2800"/>
              <a:buChar char="•"/>
            </a:pPr>
            <a:r>
              <a:rPr lang="fr" sz="2800">
                <a:latin typeface="Calibri"/>
                <a:ea typeface="Calibri"/>
                <a:cs typeface="Calibri"/>
                <a:sym typeface="Calibri"/>
              </a:rPr>
              <a:t>1 Club TU Aquitaine - Occitanie / an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just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libri"/>
              <a:buChar char="–"/>
            </a:pPr>
            <a:r>
              <a:rPr lang="fr" sz="24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1 club TU Aquitaine /an </a:t>
            </a:r>
            <a:endParaRPr sz="24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just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libri"/>
              <a:buChar char="–"/>
            </a:pPr>
            <a:r>
              <a:rPr lang="fr" sz="24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=&gt; 1 Invitation pour 2 référents pour les club TU PACA 	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Clubs TU : Fonctionnement</a:t>
            </a:r>
            <a:endParaRPr b="1" sz="2400" u="sng">
              <a:solidFill>
                <a:srgbClr val="FF581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7"/>
          <p:cNvSpPr/>
          <p:nvPr/>
        </p:nvSpPr>
        <p:spPr>
          <a:xfrm>
            <a:off x="2" y="1915750"/>
            <a:ext cx="431400" cy="433500"/>
          </a:xfrm>
          <a:prstGeom prst="rect">
            <a:avLst/>
          </a:prstGeom>
          <a:solidFill>
            <a:srgbClr val="734B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4B35"/>
              </a:solidFill>
            </a:endParaRPr>
          </a:p>
        </p:txBody>
      </p:sp>
      <p:sp>
        <p:nvSpPr>
          <p:cNvPr id="173" name="Google Shape;173;p17"/>
          <p:cNvSpPr/>
          <p:nvPr/>
        </p:nvSpPr>
        <p:spPr>
          <a:xfrm>
            <a:off x="0" y="2517975"/>
            <a:ext cx="431400" cy="433500"/>
          </a:xfrm>
          <a:prstGeom prst="rect">
            <a:avLst/>
          </a:prstGeom>
          <a:solidFill>
            <a:srgbClr val="0143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4" name="Google Shape;174;p17"/>
          <p:cNvSpPr/>
          <p:nvPr/>
        </p:nvSpPr>
        <p:spPr>
          <a:xfrm>
            <a:off x="0" y="3120179"/>
            <a:ext cx="431400" cy="433500"/>
          </a:xfrm>
          <a:prstGeom prst="rect">
            <a:avLst/>
          </a:prstGeom>
          <a:solidFill>
            <a:srgbClr val="116F6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5" name="Google Shape;175;p17"/>
          <p:cNvSpPr/>
          <p:nvPr/>
        </p:nvSpPr>
        <p:spPr>
          <a:xfrm>
            <a:off x="-1" y="4324600"/>
            <a:ext cx="431400" cy="433500"/>
          </a:xfrm>
          <a:prstGeom prst="rect">
            <a:avLst/>
          </a:prstGeom>
          <a:solidFill>
            <a:srgbClr val="98C7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0" y="3722400"/>
            <a:ext cx="8858100" cy="433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7" name="Google Shape;177;p17"/>
          <p:cNvSpPr/>
          <p:nvPr/>
        </p:nvSpPr>
        <p:spPr>
          <a:xfrm>
            <a:off x="-1" y="4926825"/>
            <a:ext cx="431400" cy="433500"/>
          </a:xfrm>
          <a:prstGeom prst="rect">
            <a:avLst/>
          </a:prstGeom>
          <a:solidFill>
            <a:srgbClr val="FF581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660925" y="1915750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Equipe TU 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9" name="Google Shape;179;p17"/>
          <p:cNvSpPr/>
          <p:nvPr/>
        </p:nvSpPr>
        <p:spPr>
          <a:xfrm>
            <a:off x="660925" y="2517966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Rappels 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0" name="Google Shape;180;p17"/>
          <p:cNvSpPr/>
          <p:nvPr/>
        </p:nvSpPr>
        <p:spPr>
          <a:xfrm>
            <a:off x="660925" y="312018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2"/>
                </a:solidFill>
              </a:rPr>
              <a:t>Clubs / Versions </a:t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1" name="Google Shape;181;p17"/>
          <p:cNvSpPr/>
          <p:nvPr/>
        </p:nvSpPr>
        <p:spPr>
          <a:xfrm>
            <a:off x="660925" y="4324603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Évolutions de la V3.20</a:t>
            </a:r>
            <a:endParaRPr b="1" sz="180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82" name="Google Shape;182;p17"/>
          <p:cNvSpPr/>
          <p:nvPr/>
        </p:nvSpPr>
        <p:spPr>
          <a:xfrm>
            <a:off x="660925" y="3722399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FFFFFF"/>
                </a:solidFill>
              </a:rPr>
              <a:t>État des sites</a:t>
            </a:r>
            <a:endParaRPr b="1"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3" name="Google Shape;183;p17"/>
          <p:cNvSpPr/>
          <p:nvPr/>
        </p:nvSpPr>
        <p:spPr>
          <a:xfrm>
            <a:off x="660925" y="4926832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  <a:highlight>
                  <a:srgbClr val="FFFFFF"/>
                </a:highlight>
              </a:rPr>
              <a:t>Module médicament</a:t>
            </a:r>
            <a:endParaRPr b="1" sz="2000">
              <a:solidFill>
                <a:srgbClr val="43434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4" name="Google Shape;184;p17"/>
          <p:cNvSpPr/>
          <p:nvPr/>
        </p:nvSpPr>
        <p:spPr>
          <a:xfrm>
            <a:off x="0" y="5529050"/>
            <a:ext cx="431400" cy="43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5" name="Google Shape;185;p17"/>
          <p:cNvSpPr/>
          <p:nvPr/>
        </p:nvSpPr>
        <p:spPr>
          <a:xfrm>
            <a:off x="660925" y="5529024"/>
            <a:ext cx="8197200" cy="4335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rgbClr val="434343"/>
                </a:solidFill>
              </a:rPr>
              <a:t>Tour de table </a:t>
            </a:r>
            <a:endParaRPr b="1" sz="2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6" name="Google Shape;186;p17"/>
          <p:cNvSpPr txBox="1"/>
          <p:nvPr/>
        </p:nvSpPr>
        <p:spPr>
          <a:xfrm>
            <a:off x="229100" y="286350"/>
            <a:ext cx="3000000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rgbClr val="FF5810"/>
                </a:solidFill>
              </a:rPr>
              <a:t>SOMMAIRE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8"/>
          <p:cNvSpPr txBox="1"/>
          <p:nvPr>
            <p:ph type="title"/>
          </p:nvPr>
        </p:nvSpPr>
        <p:spPr>
          <a:xfrm>
            <a:off x="311700" y="230725"/>
            <a:ext cx="8069400" cy="51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FF5810"/>
                </a:solidFill>
              </a:rPr>
              <a:t>Gestion par Santé transfert</a:t>
            </a:r>
            <a:endParaRPr b="1" sz="2400" u="sng">
              <a:solidFill>
                <a:srgbClr val="FF5810"/>
              </a:solidFill>
            </a:endParaRPr>
          </a:p>
        </p:txBody>
      </p:sp>
      <p:sp>
        <p:nvSpPr>
          <p:cNvPr id="192" name="Google Shape;192;p18"/>
          <p:cNvSpPr txBox="1"/>
          <p:nvPr>
            <p:ph idx="1" type="body"/>
          </p:nvPr>
        </p:nvSpPr>
        <p:spPr>
          <a:xfrm>
            <a:off x="311700" y="2071723"/>
            <a:ext cx="4575300" cy="12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Calibri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HIA Bordeaux </a:t>
            </a:r>
            <a:endParaRPr sz="20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Calibri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CH Villeneuve sur Lot</a:t>
            </a:r>
            <a:endParaRPr sz="20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Calibri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CH Niort (en cours)</a:t>
            </a:r>
            <a:endParaRPr sz="20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/>
          </a:p>
        </p:txBody>
      </p:sp>
      <p:sp>
        <p:nvSpPr>
          <p:cNvPr id="193" name="Google Shape;193;p18"/>
          <p:cNvSpPr txBox="1"/>
          <p:nvPr/>
        </p:nvSpPr>
        <p:spPr>
          <a:xfrm>
            <a:off x="311700" y="1277850"/>
            <a:ext cx="3657900" cy="77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Région Nouvelle-Aquitaine</a:t>
            </a:r>
            <a:endParaRPr b="1" sz="24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4" name="Google Shape;194;p18"/>
          <p:cNvSpPr txBox="1"/>
          <p:nvPr/>
        </p:nvSpPr>
        <p:spPr>
          <a:xfrm>
            <a:off x="311700" y="3409425"/>
            <a:ext cx="2595000" cy="77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Région Occitanie</a:t>
            </a:r>
            <a:endParaRPr b="1" sz="24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5" name="Google Shape;195;p18"/>
          <p:cNvSpPr txBox="1"/>
          <p:nvPr>
            <p:ph idx="2" type="body"/>
          </p:nvPr>
        </p:nvSpPr>
        <p:spPr>
          <a:xfrm>
            <a:off x="311700" y="4328100"/>
            <a:ext cx="4387200" cy="8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Noto Sans Symbols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CH Auch (juin)  </a:t>
            </a:r>
            <a:endParaRPr sz="2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Noto Sans Symbols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GHT Tarbes Lourdes (en cours)</a:t>
            </a:r>
            <a:endParaRPr sz="20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4295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/>
          </a:p>
        </p:txBody>
      </p:sp>
      <p:sp>
        <p:nvSpPr>
          <p:cNvPr id="196" name="Google Shape;196;p18"/>
          <p:cNvSpPr txBox="1"/>
          <p:nvPr/>
        </p:nvSpPr>
        <p:spPr>
          <a:xfrm>
            <a:off x="4887000" y="3000925"/>
            <a:ext cx="2595000" cy="77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Région Corse</a:t>
            </a:r>
            <a:endParaRPr b="1" sz="2400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7" name="Google Shape;197;p18"/>
          <p:cNvSpPr txBox="1"/>
          <p:nvPr>
            <p:ph idx="3" type="body"/>
          </p:nvPr>
        </p:nvSpPr>
        <p:spPr>
          <a:xfrm>
            <a:off x="5142100" y="3844425"/>
            <a:ext cx="3473700" cy="8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rgbClr val="003F70"/>
              </a:buClr>
              <a:buSzPts val="2000"/>
              <a:buFont typeface="Noto Sans Symbols"/>
              <a:buChar char="➢"/>
            </a:pPr>
            <a:r>
              <a:rPr lang="fr" sz="2000">
                <a:solidFill>
                  <a:srgbClr val="003F70"/>
                </a:solidFill>
                <a:latin typeface="Calibri"/>
                <a:ea typeface="Calibri"/>
                <a:cs typeface="Calibri"/>
                <a:sym typeface="Calibri"/>
              </a:rPr>
              <a:t>CH Bonifacio (juin 2019)  </a:t>
            </a:r>
            <a:endParaRPr sz="2800">
              <a:solidFill>
                <a:srgbClr val="003F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74295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èle GIP e-Santé ORU PACA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