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</p:sldIdLst>
  <p:sldSz cy="6858000" cx="9144000"/>
  <p:notesSz cx="6858000" cy="9144000"/>
  <p:embeddedFontLst>
    <p:embeddedFont>
      <p:font typeface="Source Code Pro"/>
      <p:regular r:id="rId57"/>
      <p:bold r:id="rId58"/>
    </p:embeddedFont>
    <p:embeddedFont>
      <p:font typeface="Open Sans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OpenSans-boldItalic.fntdata"/><Relationship Id="rId61" Type="http://schemas.openxmlformats.org/officeDocument/2006/relationships/font" Target="fonts/OpenSans-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OpenSans-bold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font" Target="fonts/SourceCodePro-regular.fntdata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font" Target="fonts/OpenSans-regular.fntdata"/><Relationship Id="rId14" Type="http://schemas.openxmlformats.org/officeDocument/2006/relationships/slide" Target="slides/slide10.xml"/><Relationship Id="rId58" Type="http://schemas.openxmlformats.org/officeDocument/2006/relationships/font" Target="fonts/SourceCodePro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5735df6b_0_24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e5735df6b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13e436a57_0_1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13e436a5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13e436a57_0_2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13e436a5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13e436a57_0_2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13e436a5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13e436a57_0_4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13e436a5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13e436a57_0_4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13e436a5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13e436a57_0_5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13e436a5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13e436a57_0_6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13e436a5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13e436a57_0_7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13e436a57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13e436a57_0_10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13e436a57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d468a00f0_0_5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d468a00f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13e436a57_0_18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13e436a57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6e24392d5_0_19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6e24392d5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6e24392d5_0_19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6e24392d5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6e24392d5_0_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6e24392d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6e24392d5_0_2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6e24392d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6e24392d5_0_6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6e24392d5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6e24392d5_0_9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6e24392d5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6e24392d5_0_10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6e24392d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1469f8664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1469f86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6e24392d5_0_8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6e24392d5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c8588d79_0_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c8588d7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6e24392d5_0_11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6e24392d5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13e436a57_0_12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13e436a57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6e24392d5_0_3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6e24392d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6e24392d5_0_4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6e24392d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6e24392d5_0_5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6e24392d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6e24392d5_0_12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6e24392d5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6e24392d5_0_13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6e24392d5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6e24392d5_0_15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6e24392d5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6e24392d5_0_16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6e24392d5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6e24392d5_0_17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6e24392d5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d468a00f0_0_3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d468a00f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13e436a57_0_1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13e436a57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6e24392d5_0_2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6e24392d5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13e436a57_0_21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213e436a57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6e24392d5_0_22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6e24392d5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6e24392d5_0_23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6e24392d5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6e24392d5_0_24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6e24392d5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6e24392d5_0_25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6e24392d5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d468a00f0_0_6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d468a00f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13e436a57_0_24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213e436a57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1d468a00f0_0_8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1d468a00f0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5735df6b_0_2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5735df6b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d468a00f0_0_9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1d468a00f0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1416e233f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21416e23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cc8588d79_0_8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cc8588d79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6c057ee2a_0_1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6c057ee2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d468a00f0_0_1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d468a00f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5735df6b_0_22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e5735df6b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d468a00f0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d468a00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GE ACCUEIL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ctrTitle"/>
          </p:nvPr>
        </p:nvSpPr>
        <p:spPr>
          <a:xfrm>
            <a:off x="411175" y="637400"/>
            <a:ext cx="5158800" cy="3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Char char="●"/>
              <a:defRPr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Char char="○"/>
              <a:defRPr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Char char="■"/>
              <a:defRPr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Char char="●"/>
              <a:defRPr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Char char="○"/>
              <a:defRPr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Char char="■"/>
              <a:defRPr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Char char="●"/>
              <a:defRPr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Char char="○"/>
              <a:defRPr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Char char="■"/>
              <a:defRPr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LOGO ESANTE ORUPACA.png"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4453" y="2004274"/>
            <a:ext cx="1439149" cy="2249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idx="2" type="ctrTitle"/>
          </p:nvPr>
        </p:nvSpPr>
        <p:spPr>
          <a:xfrm>
            <a:off x="459150" y="5277883"/>
            <a:ext cx="5210700" cy="12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●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○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■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●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○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■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●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○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■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b="574" l="0" r="15576" t="455"/>
          <a:stretch/>
        </p:blipFill>
        <p:spPr>
          <a:xfrm rot="-5400000">
            <a:off x="3868574" y="-3891299"/>
            <a:ext cx="1395900" cy="914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 b="23200" l="3419" r="-9" t="0"/>
          <a:stretch/>
        </p:blipFill>
        <p:spPr>
          <a:xfrm>
            <a:off x="-8225" y="5340925"/>
            <a:ext cx="3031699" cy="15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4">
            <a:alphaModFix/>
          </a:blip>
          <a:srcRect b="-69" l="0" r="0" t="23264"/>
          <a:stretch/>
        </p:blipFill>
        <p:spPr>
          <a:xfrm rot="10800000">
            <a:off x="3103325" y="5339681"/>
            <a:ext cx="3138875" cy="15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 b="23195" l="0" r="10185" t="0"/>
          <a:stretch/>
        </p:blipFill>
        <p:spPr>
          <a:xfrm>
            <a:off x="6322050" y="5340925"/>
            <a:ext cx="2819224" cy="151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MMAIRE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7778" y="-14575"/>
            <a:ext cx="9141747" cy="1095800"/>
            <a:chOff x="7778" y="214025"/>
            <a:chExt cx="9141747" cy="1095800"/>
          </a:xfrm>
        </p:grpSpPr>
        <p:pic>
          <p:nvPicPr>
            <p:cNvPr id="17" name="Google Shape;17;p3"/>
            <p:cNvPicPr preferRelativeResize="0"/>
            <p:nvPr/>
          </p:nvPicPr>
          <p:blipFill rotWithShape="1">
            <a:blip r:embed="rId2">
              <a:alphaModFix/>
            </a:blip>
            <a:srcRect b="44586" l="7757" r="0" t="0"/>
            <a:stretch/>
          </p:blipFill>
          <p:spPr>
            <a:xfrm rot="10800000">
              <a:off x="6254276" y="214025"/>
              <a:ext cx="2895249" cy="1094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3"/>
            <p:cNvPicPr preferRelativeResize="0"/>
            <p:nvPr/>
          </p:nvPicPr>
          <p:blipFill rotWithShape="1">
            <a:blip r:embed="rId2">
              <a:alphaModFix/>
            </a:blip>
            <a:srcRect b="0" l="0" r="0" t="44586"/>
            <a:stretch/>
          </p:blipFill>
          <p:spPr>
            <a:xfrm>
              <a:off x="3035550" y="214029"/>
              <a:ext cx="3138875" cy="1094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3"/>
            <p:cNvPicPr preferRelativeResize="0"/>
            <p:nvPr/>
          </p:nvPicPr>
          <p:blipFill rotWithShape="1">
            <a:blip r:embed="rId2">
              <a:alphaModFix/>
            </a:blip>
            <a:srcRect b="44647" l="-260" r="259" t="-60"/>
            <a:stretch/>
          </p:blipFill>
          <p:spPr>
            <a:xfrm rot="10800000">
              <a:off x="7778" y="215250"/>
              <a:ext cx="2955575" cy="1094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0;p3"/>
          <p:cNvSpPr/>
          <p:nvPr/>
        </p:nvSpPr>
        <p:spPr>
          <a:xfrm>
            <a:off x="8185125" y="74275"/>
            <a:ext cx="708900" cy="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GO ESANTE ORUPACA.png" id="21" name="Google Shape;2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601" y="202870"/>
            <a:ext cx="411525" cy="64321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/>
        </p:nvSpPr>
        <p:spPr>
          <a:xfrm>
            <a:off x="494225" y="107250"/>
            <a:ext cx="2695800" cy="68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rgbClr val="014371"/>
                </a:solidFill>
                <a:latin typeface="Open Sans"/>
                <a:ea typeface="Open Sans"/>
                <a:cs typeface="Open Sans"/>
                <a:sym typeface="Open Sans"/>
              </a:rPr>
              <a:t>SOMMAIRE</a:t>
            </a:r>
            <a:endParaRPr b="1" sz="3600">
              <a:solidFill>
                <a:srgbClr val="0143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6574612"/>
            <a:ext cx="9144000" cy="283500"/>
          </a:xfrm>
          <a:prstGeom prst="rect">
            <a:avLst/>
          </a:prstGeom>
          <a:solidFill>
            <a:srgbClr val="1895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 txBox="1"/>
          <p:nvPr/>
        </p:nvSpPr>
        <p:spPr>
          <a:xfrm>
            <a:off x="75850" y="6612253"/>
            <a:ext cx="23847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GIP e</a:t>
            </a:r>
            <a:r>
              <a:rPr b="1" lang="fr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-SANTÉ ORU PACA</a:t>
            </a:r>
            <a:endParaRPr b="1"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">
  <p:cSld name="SECTION_HEADER_2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7778" y="-14575"/>
            <a:ext cx="9141747" cy="1095800"/>
            <a:chOff x="7778" y="214025"/>
            <a:chExt cx="9141747" cy="1095800"/>
          </a:xfrm>
        </p:grpSpPr>
        <p:pic>
          <p:nvPicPr>
            <p:cNvPr id="27" name="Google Shape;27;p4"/>
            <p:cNvPicPr preferRelativeResize="0"/>
            <p:nvPr/>
          </p:nvPicPr>
          <p:blipFill rotWithShape="1">
            <a:blip r:embed="rId2">
              <a:alphaModFix/>
            </a:blip>
            <a:srcRect b="44586" l="7757" r="0" t="0"/>
            <a:stretch/>
          </p:blipFill>
          <p:spPr>
            <a:xfrm rot="10800000">
              <a:off x="6254276" y="214025"/>
              <a:ext cx="2895249" cy="1094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4"/>
            <p:cNvPicPr preferRelativeResize="0"/>
            <p:nvPr/>
          </p:nvPicPr>
          <p:blipFill rotWithShape="1">
            <a:blip r:embed="rId2">
              <a:alphaModFix/>
            </a:blip>
            <a:srcRect b="0" l="0" r="0" t="44586"/>
            <a:stretch/>
          </p:blipFill>
          <p:spPr>
            <a:xfrm>
              <a:off x="3035550" y="214029"/>
              <a:ext cx="3138875" cy="1094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4"/>
            <p:cNvPicPr preferRelativeResize="0"/>
            <p:nvPr/>
          </p:nvPicPr>
          <p:blipFill rotWithShape="1">
            <a:blip r:embed="rId2">
              <a:alphaModFix/>
            </a:blip>
            <a:srcRect b="44647" l="-260" r="259" t="-60"/>
            <a:stretch/>
          </p:blipFill>
          <p:spPr>
            <a:xfrm rot="10800000">
              <a:off x="7778" y="215250"/>
              <a:ext cx="2955575" cy="1094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p4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F70"/>
              </a:buClr>
              <a:buSzPts val="2400"/>
              <a:buFont typeface="Open Sans"/>
              <a:buChar char="●"/>
              <a:defRPr b="1" sz="2400">
                <a:solidFill>
                  <a:srgbClr val="003F7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9pPr>
          </a:lstStyle>
          <a:p/>
        </p:txBody>
      </p:sp>
      <p:sp>
        <p:nvSpPr>
          <p:cNvPr id="31" name="Google Shape;31;p4"/>
          <p:cNvSpPr/>
          <p:nvPr/>
        </p:nvSpPr>
        <p:spPr>
          <a:xfrm>
            <a:off x="0" y="6574612"/>
            <a:ext cx="9144000" cy="283500"/>
          </a:xfrm>
          <a:prstGeom prst="rect">
            <a:avLst/>
          </a:prstGeom>
          <a:solidFill>
            <a:srgbClr val="1EAE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356825" y="1485650"/>
            <a:ext cx="8581200" cy="47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3" name="Google Shape;33;p4"/>
          <p:cNvSpPr txBox="1"/>
          <p:nvPr/>
        </p:nvSpPr>
        <p:spPr>
          <a:xfrm>
            <a:off x="75850" y="6612253"/>
            <a:ext cx="23847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GIP e-SANTÉ ORU PACA</a:t>
            </a:r>
            <a:endParaRPr b="1"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IN">
  <p:cSld name="MAIN_POINT">
    <p:bg>
      <p:bgPr>
        <a:solidFill>
          <a:srgbClr val="FFFFF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 ESANTE ORUPACA.png" id="35" name="Google Shape;3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1913" y="1873824"/>
            <a:ext cx="1439149" cy="224940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/>
        </p:nvSpPr>
        <p:spPr>
          <a:xfrm>
            <a:off x="348125" y="2019150"/>
            <a:ext cx="5761500" cy="16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solidFill>
                  <a:srgbClr val="003F70"/>
                </a:solidFill>
                <a:latin typeface="Open Sans"/>
                <a:ea typeface="Open Sans"/>
                <a:cs typeface="Open Sans"/>
                <a:sym typeface="Open Sans"/>
              </a:rPr>
              <a:t>Merci pour votre attention</a:t>
            </a:r>
            <a:endParaRPr sz="4800">
              <a:solidFill>
                <a:srgbClr val="003F7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" name="Google Shape;37;p5"/>
          <p:cNvSpPr txBox="1"/>
          <p:nvPr>
            <p:ph type="ctrTitle"/>
          </p:nvPr>
        </p:nvSpPr>
        <p:spPr>
          <a:xfrm>
            <a:off x="459150" y="5277883"/>
            <a:ext cx="5210700" cy="12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●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○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■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●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○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■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●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○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■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38" name="Google Shape;38;p5"/>
          <p:cNvPicPr preferRelativeResize="0"/>
          <p:nvPr/>
        </p:nvPicPr>
        <p:blipFill rotWithShape="1">
          <a:blip r:embed="rId3">
            <a:alphaModFix/>
          </a:blip>
          <a:srcRect b="574" l="0" r="15576" t="455"/>
          <a:stretch/>
        </p:blipFill>
        <p:spPr>
          <a:xfrm rot="-5400000">
            <a:off x="3868574" y="-3891299"/>
            <a:ext cx="1395900" cy="914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 rotWithShape="1">
          <a:blip r:embed="rId4">
            <a:alphaModFix/>
          </a:blip>
          <a:srcRect b="23200" l="3419" r="-9" t="0"/>
          <a:stretch/>
        </p:blipFill>
        <p:spPr>
          <a:xfrm>
            <a:off x="-8225" y="5340925"/>
            <a:ext cx="3031699" cy="15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 rotWithShape="1">
          <a:blip r:embed="rId4">
            <a:alphaModFix/>
          </a:blip>
          <a:srcRect b="-69" l="0" r="0" t="23264"/>
          <a:stretch/>
        </p:blipFill>
        <p:spPr>
          <a:xfrm rot="10800000">
            <a:off x="3103325" y="5339681"/>
            <a:ext cx="3138875" cy="15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 rotWithShape="1">
          <a:blip r:embed="rId4">
            <a:alphaModFix/>
          </a:blip>
          <a:srcRect b="23195" l="0" r="10185" t="0"/>
          <a:stretch/>
        </p:blipFill>
        <p:spPr>
          <a:xfrm>
            <a:off x="6322050" y="5340925"/>
            <a:ext cx="2819224" cy="151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estions - réponses">
  <p:cSld name="MAIN_POINT_2">
    <p:bg>
      <p:bgPr>
        <a:solidFill>
          <a:srgbClr val="FFFF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 ESANTE ORUPACA.png" id="43" name="Google Shape;4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1913" y="1873824"/>
            <a:ext cx="1439149" cy="224940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/>
          <p:nvPr/>
        </p:nvSpPr>
        <p:spPr>
          <a:xfrm>
            <a:off x="652925" y="2247750"/>
            <a:ext cx="5761500" cy="16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5000">
                <a:solidFill>
                  <a:srgbClr val="003F70"/>
                </a:solidFill>
                <a:latin typeface="Open Sans"/>
                <a:ea typeface="Open Sans"/>
                <a:cs typeface="Open Sans"/>
                <a:sym typeface="Open Sans"/>
              </a:rPr>
              <a:t>Q</a:t>
            </a:r>
            <a:r>
              <a:rPr lang="fr" sz="4800">
                <a:solidFill>
                  <a:srgbClr val="003F70"/>
                </a:solidFill>
                <a:latin typeface="Open Sans"/>
                <a:ea typeface="Open Sans"/>
                <a:cs typeface="Open Sans"/>
                <a:sym typeface="Open Sans"/>
              </a:rPr>
              <a:t>uestions</a:t>
            </a:r>
            <a:endParaRPr sz="4800">
              <a:solidFill>
                <a:srgbClr val="003F7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5000">
                <a:solidFill>
                  <a:srgbClr val="003F70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fr" sz="4800">
                <a:solidFill>
                  <a:srgbClr val="003F70"/>
                </a:solidFill>
                <a:latin typeface="Open Sans"/>
                <a:ea typeface="Open Sans"/>
                <a:cs typeface="Open Sans"/>
                <a:sym typeface="Open Sans"/>
              </a:rPr>
              <a:t>éponses</a:t>
            </a:r>
            <a:endParaRPr sz="4800">
              <a:solidFill>
                <a:srgbClr val="003F7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" name="Google Shape;45;p6"/>
          <p:cNvSpPr txBox="1"/>
          <p:nvPr>
            <p:ph type="ctrTitle"/>
          </p:nvPr>
        </p:nvSpPr>
        <p:spPr>
          <a:xfrm>
            <a:off x="459150" y="5277883"/>
            <a:ext cx="5210700" cy="12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●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○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■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●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○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■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●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○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■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3">
            <a:alphaModFix/>
          </a:blip>
          <a:srcRect b="574" l="0" r="15576" t="455"/>
          <a:stretch/>
        </p:blipFill>
        <p:spPr>
          <a:xfrm rot="-5400000">
            <a:off x="3868574" y="-3891299"/>
            <a:ext cx="1395900" cy="914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4">
            <a:alphaModFix/>
          </a:blip>
          <a:srcRect b="23200" l="3419" r="-9" t="0"/>
          <a:stretch/>
        </p:blipFill>
        <p:spPr>
          <a:xfrm>
            <a:off x="-8225" y="5340925"/>
            <a:ext cx="3031699" cy="15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6"/>
          <p:cNvPicPr preferRelativeResize="0"/>
          <p:nvPr/>
        </p:nvPicPr>
        <p:blipFill rotWithShape="1">
          <a:blip r:embed="rId4">
            <a:alphaModFix/>
          </a:blip>
          <a:srcRect b="-69" l="0" r="0" t="23264"/>
          <a:stretch/>
        </p:blipFill>
        <p:spPr>
          <a:xfrm rot="10800000">
            <a:off x="3103325" y="5339681"/>
            <a:ext cx="3138875" cy="15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4">
            <a:alphaModFix/>
          </a:blip>
          <a:srcRect b="23195" l="0" r="10185" t="0"/>
          <a:stretch/>
        </p:blipFill>
        <p:spPr>
          <a:xfrm>
            <a:off x="6322050" y="5340925"/>
            <a:ext cx="2819224" cy="1517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Google Shape;50;p6"/>
          <p:cNvCxnSpPr/>
          <p:nvPr/>
        </p:nvCxnSpPr>
        <p:spPr>
          <a:xfrm flipH="1">
            <a:off x="2578025" y="2657725"/>
            <a:ext cx="1886400" cy="1407600"/>
          </a:xfrm>
          <a:prstGeom prst="straightConnector1">
            <a:avLst/>
          </a:prstGeom>
          <a:noFill/>
          <a:ln cap="flat" cmpd="sng" w="28575">
            <a:solidFill>
              <a:srgbClr val="003F70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ACTS">
  <p:cSld name="MAIN_POINT_1">
    <p:bg>
      <p:bgPr>
        <a:solidFill>
          <a:srgbClr val="FFFFFF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 ESANTE ORUPACA.png" id="52" name="Google Shape;5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1913" y="1873824"/>
            <a:ext cx="1439149" cy="224940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/>
          <p:nvPr/>
        </p:nvSpPr>
        <p:spPr>
          <a:xfrm>
            <a:off x="459150" y="1491625"/>
            <a:ext cx="45279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solidFill>
                  <a:srgbClr val="003F70"/>
                </a:solidFill>
                <a:latin typeface="Open Sans"/>
                <a:ea typeface="Open Sans"/>
                <a:cs typeface="Open Sans"/>
                <a:sym typeface="Open Sans"/>
              </a:rPr>
              <a:t>Contact</a:t>
            </a:r>
            <a:endParaRPr sz="4800">
              <a:solidFill>
                <a:srgbClr val="003F7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3">
            <a:alphaModFix/>
          </a:blip>
          <a:srcRect b="574" l="0" r="15576" t="455"/>
          <a:stretch/>
        </p:blipFill>
        <p:spPr>
          <a:xfrm rot="-5400000">
            <a:off x="3868574" y="-3891299"/>
            <a:ext cx="1395900" cy="914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7"/>
          <p:cNvPicPr preferRelativeResize="0"/>
          <p:nvPr/>
        </p:nvPicPr>
        <p:blipFill rotWithShape="1">
          <a:blip r:embed="rId4">
            <a:alphaModFix/>
          </a:blip>
          <a:srcRect b="23200" l="3419" r="-9" t="0"/>
          <a:stretch/>
        </p:blipFill>
        <p:spPr>
          <a:xfrm>
            <a:off x="-8225" y="5340925"/>
            <a:ext cx="3031699" cy="15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4">
            <a:alphaModFix/>
          </a:blip>
          <a:srcRect b="-69" l="0" r="0" t="23264"/>
          <a:stretch/>
        </p:blipFill>
        <p:spPr>
          <a:xfrm rot="10800000">
            <a:off x="3103325" y="5339681"/>
            <a:ext cx="3138875" cy="15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/>
          <p:cNvPicPr preferRelativeResize="0"/>
          <p:nvPr/>
        </p:nvPicPr>
        <p:blipFill rotWithShape="1">
          <a:blip r:embed="rId4">
            <a:alphaModFix/>
          </a:blip>
          <a:srcRect b="23195" l="0" r="10185" t="0"/>
          <a:stretch/>
        </p:blipFill>
        <p:spPr>
          <a:xfrm>
            <a:off x="6322050" y="5340925"/>
            <a:ext cx="2819224" cy="1517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7"/>
          <p:cNvGrpSpPr/>
          <p:nvPr/>
        </p:nvGrpSpPr>
        <p:grpSpPr>
          <a:xfrm>
            <a:off x="844191" y="4734432"/>
            <a:ext cx="548668" cy="490078"/>
            <a:chOff x="774575" y="1543072"/>
            <a:chExt cx="747300" cy="667500"/>
          </a:xfrm>
        </p:grpSpPr>
        <p:sp>
          <p:nvSpPr>
            <p:cNvPr id="59" name="Google Shape;59;p7"/>
            <p:cNvSpPr/>
            <p:nvPr/>
          </p:nvSpPr>
          <p:spPr>
            <a:xfrm>
              <a:off x="774575" y="1543072"/>
              <a:ext cx="747300" cy="667500"/>
            </a:xfrm>
            <a:prstGeom prst="rect">
              <a:avLst/>
            </a:prstGeom>
            <a:solidFill>
              <a:srgbClr val="82C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pic>
          <p:nvPicPr>
            <p:cNvPr descr="web.png" id="60" name="Google Shape;60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95813" y="1629172"/>
              <a:ext cx="504825" cy="495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Google Shape;61;p7"/>
          <p:cNvSpPr txBox="1"/>
          <p:nvPr/>
        </p:nvSpPr>
        <p:spPr>
          <a:xfrm>
            <a:off x="1462150" y="4734425"/>
            <a:ext cx="4325400" cy="487500"/>
          </a:xfrm>
          <a:prstGeom prst="rect">
            <a:avLst/>
          </a:prstGeom>
          <a:solidFill>
            <a:srgbClr val="FFFFFF">
              <a:alpha val="3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666666"/>
                </a:solidFill>
              </a:rPr>
              <a:t>www.orupaca.fr</a:t>
            </a:r>
            <a:endParaRPr sz="2400">
              <a:solidFill>
                <a:srgbClr val="666666"/>
              </a:solidFill>
            </a:endParaRPr>
          </a:p>
        </p:txBody>
      </p:sp>
      <p:grpSp>
        <p:nvGrpSpPr>
          <p:cNvPr id="62" name="Google Shape;62;p7"/>
          <p:cNvGrpSpPr/>
          <p:nvPr/>
        </p:nvGrpSpPr>
        <p:grpSpPr>
          <a:xfrm>
            <a:off x="844175" y="3342169"/>
            <a:ext cx="548700" cy="490200"/>
            <a:chOff x="774575" y="3435269"/>
            <a:chExt cx="548700" cy="490200"/>
          </a:xfrm>
        </p:grpSpPr>
        <p:sp>
          <p:nvSpPr>
            <p:cNvPr id="63" name="Google Shape;63;p7"/>
            <p:cNvSpPr/>
            <p:nvPr/>
          </p:nvSpPr>
          <p:spPr>
            <a:xfrm>
              <a:off x="774575" y="3435269"/>
              <a:ext cx="548700" cy="490200"/>
            </a:xfrm>
            <a:prstGeom prst="rect">
              <a:avLst/>
            </a:prstGeom>
            <a:solidFill>
              <a:srgbClr val="1BAE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pic>
          <p:nvPicPr>
            <p:cNvPr descr="telephone.png" id="64" name="Google Shape;64;p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1558" y="3522956"/>
              <a:ext cx="314715" cy="3147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" name="Google Shape;65;p7"/>
          <p:cNvSpPr txBox="1"/>
          <p:nvPr/>
        </p:nvSpPr>
        <p:spPr>
          <a:xfrm>
            <a:off x="844175" y="4039650"/>
            <a:ext cx="548700" cy="487500"/>
          </a:xfrm>
          <a:prstGeom prst="rect">
            <a:avLst/>
          </a:prstGeom>
          <a:solidFill>
            <a:srgbClr val="8E479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</a:rPr>
              <a:t>@</a:t>
            </a:r>
            <a:endParaRPr sz="2400">
              <a:solidFill>
                <a:srgbClr val="FFFFFF"/>
              </a:solidFill>
            </a:endParaRPr>
          </a:p>
        </p:txBody>
      </p:sp>
      <p:grpSp>
        <p:nvGrpSpPr>
          <p:cNvPr id="66" name="Google Shape;66;p7"/>
          <p:cNvGrpSpPr/>
          <p:nvPr/>
        </p:nvGrpSpPr>
        <p:grpSpPr>
          <a:xfrm>
            <a:off x="844166" y="2644701"/>
            <a:ext cx="548700" cy="490200"/>
            <a:chOff x="3620441" y="1406651"/>
            <a:chExt cx="548700" cy="490200"/>
          </a:xfrm>
        </p:grpSpPr>
        <p:sp>
          <p:nvSpPr>
            <p:cNvPr id="67" name="Google Shape;67;p7"/>
            <p:cNvSpPr/>
            <p:nvPr/>
          </p:nvSpPr>
          <p:spPr>
            <a:xfrm>
              <a:off x="3620441" y="1406651"/>
              <a:ext cx="548700" cy="490200"/>
            </a:xfrm>
            <a:prstGeom prst="rect">
              <a:avLst/>
            </a:prstGeom>
            <a:solidFill>
              <a:srgbClr val="2969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pic>
          <p:nvPicPr>
            <p:cNvPr descr="bonhomme.png" id="68" name="Google Shape;68;p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727320" y="1474500"/>
              <a:ext cx="334961" cy="3545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7"/>
          <p:cNvSpPr txBox="1"/>
          <p:nvPr>
            <p:ph type="title"/>
          </p:nvPr>
        </p:nvSpPr>
        <p:spPr>
          <a:xfrm>
            <a:off x="1561800" y="2644700"/>
            <a:ext cx="5095200" cy="490200"/>
          </a:xfrm>
          <a:prstGeom prst="rect">
            <a:avLst/>
          </a:prstGeom>
          <a:solidFill>
            <a:srgbClr val="FFFFFF">
              <a:alpha val="3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2" type="title"/>
          </p:nvPr>
        </p:nvSpPr>
        <p:spPr>
          <a:xfrm>
            <a:off x="1561800" y="3342175"/>
            <a:ext cx="5095200" cy="490200"/>
          </a:xfrm>
          <a:prstGeom prst="rect">
            <a:avLst/>
          </a:prstGeom>
          <a:solidFill>
            <a:srgbClr val="FFFFFF">
              <a:alpha val="3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3" type="title"/>
          </p:nvPr>
        </p:nvSpPr>
        <p:spPr>
          <a:xfrm>
            <a:off x="1561800" y="4038300"/>
            <a:ext cx="5095200" cy="490200"/>
          </a:xfrm>
          <a:prstGeom prst="rect">
            <a:avLst/>
          </a:prstGeom>
          <a:solidFill>
            <a:srgbClr val="FFFFFF">
              <a:alpha val="3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2" name="Google Shape;72;p7"/>
          <p:cNvSpPr txBox="1"/>
          <p:nvPr/>
        </p:nvSpPr>
        <p:spPr>
          <a:xfrm>
            <a:off x="844175" y="5793150"/>
            <a:ext cx="4863600" cy="748500"/>
          </a:xfrm>
          <a:prstGeom prst="rect">
            <a:avLst/>
          </a:prstGeom>
          <a:solidFill>
            <a:srgbClr val="003F70"/>
          </a:solidFill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FFFFFF"/>
                </a:solidFill>
              </a:rPr>
              <a:t>GIP e-SANTÉ ORU PACA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</a:rPr>
              <a:t>145 Chemin du Palyvestre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</a:rPr>
              <a:t>83400 HYERES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DEE BLOC DE TEXTE 1">
  <p:cSld name="SECTION_HEADER_2_1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8"/>
          <p:cNvGrpSpPr/>
          <p:nvPr/>
        </p:nvGrpSpPr>
        <p:grpSpPr>
          <a:xfrm>
            <a:off x="7778" y="-14575"/>
            <a:ext cx="9141747" cy="1095800"/>
            <a:chOff x="7778" y="214025"/>
            <a:chExt cx="9141747" cy="1095800"/>
          </a:xfrm>
        </p:grpSpPr>
        <p:pic>
          <p:nvPicPr>
            <p:cNvPr id="75" name="Google Shape;75;p8"/>
            <p:cNvPicPr preferRelativeResize="0"/>
            <p:nvPr/>
          </p:nvPicPr>
          <p:blipFill rotWithShape="1">
            <a:blip r:embed="rId2">
              <a:alphaModFix/>
            </a:blip>
            <a:srcRect b="44586" l="7757" r="0" t="0"/>
            <a:stretch/>
          </p:blipFill>
          <p:spPr>
            <a:xfrm rot="10800000">
              <a:off x="6254276" y="214025"/>
              <a:ext cx="2895249" cy="1094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8"/>
            <p:cNvPicPr preferRelativeResize="0"/>
            <p:nvPr/>
          </p:nvPicPr>
          <p:blipFill rotWithShape="1">
            <a:blip r:embed="rId2">
              <a:alphaModFix/>
            </a:blip>
            <a:srcRect b="0" l="0" r="0" t="44586"/>
            <a:stretch/>
          </p:blipFill>
          <p:spPr>
            <a:xfrm>
              <a:off x="3035550" y="214029"/>
              <a:ext cx="3138875" cy="1094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8"/>
            <p:cNvPicPr preferRelativeResize="0"/>
            <p:nvPr/>
          </p:nvPicPr>
          <p:blipFill rotWithShape="1">
            <a:blip r:embed="rId2">
              <a:alphaModFix/>
            </a:blip>
            <a:srcRect b="44647" l="-260" r="259" t="-60"/>
            <a:stretch/>
          </p:blipFill>
          <p:spPr>
            <a:xfrm rot="10800000">
              <a:off x="7778" y="215250"/>
              <a:ext cx="2955575" cy="1094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8"/>
          <p:cNvSpPr/>
          <p:nvPr/>
        </p:nvSpPr>
        <p:spPr>
          <a:xfrm>
            <a:off x="0" y="6574612"/>
            <a:ext cx="9144000" cy="283500"/>
          </a:xfrm>
          <a:prstGeom prst="rect">
            <a:avLst/>
          </a:prstGeom>
          <a:solidFill>
            <a:srgbClr val="1EAE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 txBox="1"/>
          <p:nvPr>
            <p:ph idx="1" type="body"/>
          </p:nvPr>
        </p:nvSpPr>
        <p:spPr>
          <a:xfrm>
            <a:off x="322025" y="1475550"/>
            <a:ext cx="4847700" cy="48384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0" name="Google Shape;80;p8"/>
          <p:cNvSpPr txBox="1"/>
          <p:nvPr>
            <p:ph idx="2" type="body"/>
          </p:nvPr>
        </p:nvSpPr>
        <p:spPr>
          <a:xfrm>
            <a:off x="5535125" y="1475450"/>
            <a:ext cx="3376800" cy="4838400"/>
          </a:xfrm>
          <a:prstGeom prst="rect">
            <a:avLst/>
          </a:prstGeom>
          <a:solidFill>
            <a:srgbClr val="003F7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1" name="Google Shape;81;p8"/>
          <p:cNvSpPr txBox="1"/>
          <p:nvPr/>
        </p:nvSpPr>
        <p:spPr>
          <a:xfrm>
            <a:off x="75850" y="6612253"/>
            <a:ext cx="23847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GIP e-SANTÉ ORU PACA</a:t>
            </a:r>
            <a:endParaRPr b="1"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8"/>
          <p:cNvSpPr txBox="1"/>
          <p:nvPr>
            <p:ph type="title"/>
          </p:nvPr>
        </p:nvSpPr>
        <p:spPr>
          <a:xfrm>
            <a:off x="311700" y="230725"/>
            <a:ext cx="8046300" cy="51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F70"/>
              </a:buClr>
              <a:buSzPts val="2400"/>
              <a:buFont typeface="Open Sans"/>
              <a:buChar char="●"/>
              <a:defRPr b="1" sz="2400">
                <a:solidFill>
                  <a:srgbClr val="003F7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DEE BLOC DE TEXTE 1 1">
  <p:cSld name="SECTION_HEADER_2_1_1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9"/>
          <p:cNvGrpSpPr/>
          <p:nvPr/>
        </p:nvGrpSpPr>
        <p:grpSpPr>
          <a:xfrm>
            <a:off x="7778" y="-14575"/>
            <a:ext cx="9141747" cy="1095800"/>
            <a:chOff x="7778" y="214025"/>
            <a:chExt cx="9141747" cy="1095800"/>
          </a:xfrm>
        </p:grpSpPr>
        <p:pic>
          <p:nvPicPr>
            <p:cNvPr id="85" name="Google Shape;85;p9"/>
            <p:cNvPicPr preferRelativeResize="0"/>
            <p:nvPr/>
          </p:nvPicPr>
          <p:blipFill rotWithShape="1">
            <a:blip r:embed="rId2">
              <a:alphaModFix/>
            </a:blip>
            <a:srcRect b="44586" l="7757" r="0" t="0"/>
            <a:stretch/>
          </p:blipFill>
          <p:spPr>
            <a:xfrm rot="10800000">
              <a:off x="6254276" y="214025"/>
              <a:ext cx="2895249" cy="1094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9"/>
            <p:cNvPicPr preferRelativeResize="0"/>
            <p:nvPr/>
          </p:nvPicPr>
          <p:blipFill rotWithShape="1">
            <a:blip r:embed="rId2">
              <a:alphaModFix/>
            </a:blip>
            <a:srcRect b="0" l="0" r="0" t="44586"/>
            <a:stretch/>
          </p:blipFill>
          <p:spPr>
            <a:xfrm>
              <a:off x="3035550" y="214029"/>
              <a:ext cx="3138875" cy="1094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9"/>
            <p:cNvPicPr preferRelativeResize="0"/>
            <p:nvPr/>
          </p:nvPicPr>
          <p:blipFill rotWithShape="1">
            <a:blip r:embed="rId2">
              <a:alphaModFix/>
            </a:blip>
            <a:srcRect b="44647" l="-260" r="259" t="-60"/>
            <a:stretch/>
          </p:blipFill>
          <p:spPr>
            <a:xfrm rot="10800000">
              <a:off x="7778" y="215250"/>
              <a:ext cx="2955575" cy="1094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9"/>
          <p:cNvSpPr/>
          <p:nvPr/>
        </p:nvSpPr>
        <p:spPr>
          <a:xfrm>
            <a:off x="0" y="6574612"/>
            <a:ext cx="9144000" cy="283500"/>
          </a:xfrm>
          <a:prstGeom prst="rect">
            <a:avLst/>
          </a:prstGeom>
          <a:solidFill>
            <a:srgbClr val="1EAE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9"/>
          <p:cNvSpPr txBox="1"/>
          <p:nvPr/>
        </p:nvSpPr>
        <p:spPr>
          <a:xfrm>
            <a:off x="75850" y="6612253"/>
            <a:ext cx="23847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GIP e-SANTÉ ORU PACA</a:t>
            </a:r>
            <a:endParaRPr b="1"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9"/>
          <p:cNvSpPr txBox="1"/>
          <p:nvPr>
            <p:ph idx="1" type="body"/>
          </p:nvPr>
        </p:nvSpPr>
        <p:spPr>
          <a:xfrm>
            <a:off x="322025" y="1475550"/>
            <a:ext cx="4847700" cy="4838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1" name="Google Shape;91;p9"/>
          <p:cNvSpPr txBox="1"/>
          <p:nvPr>
            <p:ph idx="2" type="body"/>
          </p:nvPr>
        </p:nvSpPr>
        <p:spPr>
          <a:xfrm>
            <a:off x="5535125" y="1475450"/>
            <a:ext cx="3376800" cy="4838400"/>
          </a:xfrm>
          <a:prstGeom prst="rect">
            <a:avLst/>
          </a:prstGeom>
          <a:solidFill>
            <a:srgbClr val="8E479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2" name="Google Shape;92;p9"/>
          <p:cNvSpPr txBox="1"/>
          <p:nvPr>
            <p:ph type="title"/>
          </p:nvPr>
        </p:nvSpPr>
        <p:spPr>
          <a:xfrm>
            <a:off x="311700" y="230725"/>
            <a:ext cx="8038500" cy="53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F70"/>
              </a:buClr>
              <a:buSzPts val="2400"/>
              <a:buFont typeface="Open Sans"/>
              <a:buChar char="●"/>
              <a:defRPr b="1" sz="2400">
                <a:solidFill>
                  <a:srgbClr val="003F7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terminal@orupaca.fr" TargetMode="External"/><Relationship Id="rId4" Type="http://schemas.openxmlformats.org/officeDocument/2006/relationships/hyperlink" Target="mailto:enquetes@orupaca.fr" TargetMode="External"/><Relationship Id="rId5" Type="http://schemas.openxmlformats.org/officeDocument/2006/relationships/hyperlink" Target="http://tgs.orupaca.fr/" TargetMode="Externa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15.png"/><Relationship Id="rId7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/>
          <p:nvPr>
            <p:ph type="ctrTitle"/>
          </p:nvPr>
        </p:nvSpPr>
        <p:spPr>
          <a:xfrm>
            <a:off x="411175" y="1986425"/>
            <a:ext cx="5618400" cy="21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14371"/>
                </a:solidFill>
              </a:rPr>
              <a:t>Club TU</a:t>
            </a:r>
            <a:endParaRPr b="1">
              <a:solidFill>
                <a:srgbClr val="01437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116F61"/>
                </a:solidFill>
              </a:rPr>
              <a:t>Avril 2018</a:t>
            </a:r>
            <a:endParaRPr>
              <a:solidFill>
                <a:srgbClr val="116F6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1437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1437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E918A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"/>
          <p:cNvSpPr txBox="1"/>
          <p:nvPr>
            <p:ph idx="4294967295" type="sldNum"/>
          </p:nvPr>
        </p:nvSpPr>
        <p:spPr>
          <a:xfrm>
            <a:off x="8467725" y="6274867"/>
            <a:ext cx="390300" cy="41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00" name="Google Shape;200;p19"/>
          <p:cNvSpPr txBox="1"/>
          <p:nvPr>
            <p:ph idx="1" type="body"/>
          </p:nvPr>
        </p:nvSpPr>
        <p:spPr>
          <a:xfrm>
            <a:off x="356825" y="1972275"/>
            <a:ext cx="85812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Digne						</a:t>
            </a:r>
            <a:endParaRPr sz="28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Manosque		</a:t>
            </a:r>
            <a:r>
              <a:rPr lang="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98C713"/>
                </a:solidFill>
                <a:latin typeface="Calibri"/>
                <a:ea typeface="Calibri"/>
                <a:cs typeface="Calibri"/>
                <a:sym typeface="Calibri"/>
              </a:rPr>
              <a:t>05 – Territoire Hautes Alpes</a:t>
            </a:r>
            <a:endParaRPr b="1" sz="2400" u="sng">
              <a:solidFill>
                <a:srgbClr val="98C7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rgbClr val="1025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 CHICAS Gap –Sisteron	</a:t>
            </a:r>
            <a:r>
              <a:rPr lang="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E91D63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Font typeface="Calibri"/>
              <a:buNone/>
            </a:pPr>
            <a:r>
              <a:t/>
            </a:r>
            <a:endParaRPr sz="2400" u="sng">
              <a:solidFill>
                <a:srgbClr val="1025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rgbClr val="1025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9"/>
          <p:cNvSpPr txBox="1"/>
          <p:nvPr>
            <p:ph type="title"/>
          </p:nvPr>
        </p:nvSpPr>
        <p:spPr>
          <a:xfrm>
            <a:off x="311700" y="241150"/>
            <a:ext cx="7675800" cy="56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"/>
              <a:t>Terminal Urgences </a:t>
            </a:r>
            <a:r>
              <a:rPr b="0" lang="fr">
                <a:solidFill>
                  <a:srgbClr val="FF0000"/>
                </a:solidFill>
              </a:rPr>
              <a:t>/</a:t>
            </a:r>
            <a:r>
              <a:rPr b="0" lang="fr"/>
              <a:t> </a:t>
            </a:r>
            <a:r>
              <a:rPr b="0" lang="fr">
                <a:solidFill>
                  <a:srgbClr val="E2001A"/>
                </a:solidFill>
              </a:rPr>
              <a:t>Autre logiciel</a:t>
            </a:r>
            <a:endParaRPr b="0">
              <a:solidFill>
                <a:srgbClr val="E2001A"/>
              </a:solidFill>
            </a:endParaRPr>
          </a:p>
        </p:txBody>
      </p:sp>
      <p:sp>
        <p:nvSpPr>
          <p:cNvPr id="202" name="Google Shape;202;p19"/>
          <p:cNvSpPr txBox="1"/>
          <p:nvPr/>
        </p:nvSpPr>
        <p:spPr>
          <a:xfrm>
            <a:off x="356825" y="1287950"/>
            <a:ext cx="85014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98C713"/>
                </a:solidFill>
                <a:latin typeface="Calibri"/>
                <a:ea typeface="Calibri"/>
                <a:cs typeface="Calibri"/>
                <a:sym typeface="Calibri"/>
              </a:rPr>
              <a:t>04 - Territoire Alpes Haute Provence</a:t>
            </a:r>
            <a:br>
              <a:rPr b="1" lang="fr" sz="2400" u="sng">
                <a:solidFill>
                  <a:srgbClr val="98C71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2400">
              <a:solidFill>
                <a:srgbClr val="98C71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19"/>
          <p:cNvSpPr txBox="1"/>
          <p:nvPr/>
        </p:nvSpPr>
        <p:spPr>
          <a:xfrm>
            <a:off x="4814225" y="3450850"/>
            <a:ext cx="4043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CH Briançon				</a:t>
            </a:r>
            <a:endParaRPr>
              <a:solidFill>
                <a:srgbClr val="FF0000"/>
              </a:solidFill>
            </a:endParaRPr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CH Embrun	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"/>
              <a:t>Terminal Urgences </a:t>
            </a:r>
            <a:r>
              <a:rPr b="0" lang="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f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Autre logiciel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209" name="Google Shape;209;p20"/>
          <p:cNvSpPr txBox="1"/>
          <p:nvPr>
            <p:ph idx="1" type="body"/>
          </p:nvPr>
        </p:nvSpPr>
        <p:spPr>
          <a:xfrm>
            <a:off x="356825" y="1972275"/>
            <a:ext cx="4049700" cy="3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CHU Nice			</a:t>
            </a:r>
            <a:endParaRPr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Fondation Lenval		</a:t>
            </a:r>
            <a:endParaRPr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CH Cannes 				</a:t>
            </a:r>
            <a:endParaRPr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CH Grasse (Adultes +Enfants)</a:t>
            </a:r>
            <a:endParaRPr sz="24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CH Menton				</a:t>
            </a:r>
            <a:endParaRPr sz="28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Institut A Tzanck 			</a:t>
            </a:r>
            <a:endParaRPr sz="28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Cl St Jean					</a:t>
            </a:r>
            <a:endParaRPr sz="28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Cl St George				</a:t>
            </a:r>
            <a:endParaRPr sz="18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Cl Parc Impérial 	</a:t>
            </a:r>
            <a:r>
              <a:rPr lang="fr" sz="2000">
                <a:solidFill>
                  <a:srgbClr val="F79646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fr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rgbClr val="E91D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0"/>
          <p:cNvSpPr txBox="1"/>
          <p:nvPr/>
        </p:nvSpPr>
        <p:spPr>
          <a:xfrm>
            <a:off x="334200" y="1167436"/>
            <a:ext cx="80244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98C713"/>
                </a:solidFill>
                <a:latin typeface="Calibri"/>
                <a:ea typeface="Calibri"/>
                <a:cs typeface="Calibri"/>
                <a:sym typeface="Calibri"/>
              </a:rPr>
              <a:t>06 - Territoire Alpes Maritimes</a:t>
            </a:r>
            <a:endParaRPr b="1" sz="2400" u="sng">
              <a:solidFill>
                <a:srgbClr val="98C7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0"/>
          <p:cNvSpPr txBox="1"/>
          <p:nvPr/>
        </p:nvSpPr>
        <p:spPr>
          <a:xfrm>
            <a:off x="4683200" y="1972275"/>
            <a:ext cx="3916800" cy="33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116F61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 Antibes – Juan les pins</a:t>
            </a:r>
            <a:r>
              <a:rPr lang="fr" sz="2000">
                <a:solidFill>
                  <a:srgbClr val="116F6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"/>
              <a:t>Terminal Urgences </a:t>
            </a:r>
            <a:r>
              <a:rPr b="0" lang="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lang="fr">
                <a:solidFill>
                  <a:srgbClr val="E2001A"/>
                </a:solidFill>
                <a:latin typeface="Arial"/>
                <a:ea typeface="Arial"/>
                <a:cs typeface="Arial"/>
                <a:sym typeface="Arial"/>
              </a:rPr>
              <a:t> Autre logiciel</a:t>
            </a:r>
            <a:endParaRPr>
              <a:solidFill>
                <a:srgbClr val="E2001A"/>
              </a:solidFill>
            </a:endParaRPr>
          </a:p>
        </p:txBody>
      </p:sp>
      <p:sp>
        <p:nvSpPr>
          <p:cNvPr id="217" name="Google Shape;217;p21"/>
          <p:cNvSpPr txBox="1"/>
          <p:nvPr>
            <p:ph idx="1" type="body"/>
          </p:nvPr>
        </p:nvSpPr>
        <p:spPr>
          <a:xfrm>
            <a:off x="400500" y="2283300"/>
            <a:ext cx="4137000" cy="37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APHM (x4)				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Aix (Adultes + Enfants)	</a:t>
            </a:r>
            <a:endParaRPr sz="28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Arles					</a:t>
            </a:r>
            <a:endParaRPr sz="28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Cl de l’Etang (ISTRES)		</a:t>
            </a:r>
            <a:r>
              <a:rPr lang="fr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La Ciotat				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HIA Laveran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Martigues 				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Pertuis					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Salon	</a:t>
            </a:r>
            <a:r>
              <a:rPr lang="fr" sz="2000">
                <a:solidFill>
                  <a:srgbClr val="E91D63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 sz="2800">
              <a:solidFill>
                <a:srgbClr val="E91D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79646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sz="2000">
              <a:solidFill>
                <a:srgbClr val="E91D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1"/>
          <p:cNvSpPr txBox="1"/>
          <p:nvPr>
            <p:ph idx="1" type="body"/>
          </p:nvPr>
        </p:nvSpPr>
        <p:spPr>
          <a:xfrm>
            <a:off x="4906500" y="2744000"/>
            <a:ext cx="4137000" cy="32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➢"/>
            </a:pPr>
            <a:r>
              <a:rPr lang="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 Beauregard				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➢"/>
            </a:pPr>
            <a:r>
              <a:rPr lang="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Hôpital privé la Casamance	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➢"/>
            </a:pPr>
            <a:r>
              <a:rPr lang="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 Aubagne	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➢"/>
            </a:pPr>
            <a:r>
              <a:rPr lang="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 Parc Rambot</a:t>
            </a:r>
            <a:r>
              <a:rPr lang="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➢"/>
            </a:pPr>
            <a:r>
              <a:rPr lang="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Hôpital St Joseph (Ad + Enfts)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➢"/>
            </a:pPr>
            <a:r>
              <a:rPr lang="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Hôpital Européen			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➢"/>
            </a:pPr>
            <a:r>
              <a:rPr lang="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 Beauregard				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116F61"/>
              </a:buClr>
              <a:buSzPts val="2000"/>
              <a:buFont typeface="Calibri"/>
              <a:buChar char="➢"/>
            </a:pPr>
            <a:r>
              <a:rPr lang="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 Marignane</a:t>
            </a:r>
            <a:r>
              <a:rPr lang="fr" sz="2000">
                <a:solidFill>
                  <a:srgbClr val="116F6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" sz="2000">
                <a:solidFill>
                  <a:srgbClr val="F79646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 sz="2000">
              <a:solidFill>
                <a:srgbClr val="E91D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1"/>
          <p:cNvSpPr txBox="1"/>
          <p:nvPr/>
        </p:nvSpPr>
        <p:spPr>
          <a:xfrm>
            <a:off x="232000" y="1203163"/>
            <a:ext cx="80694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98C713"/>
                </a:solidFill>
                <a:latin typeface="Calibri"/>
                <a:ea typeface="Calibri"/>
                <a:cs typeface="Calibri"/>
                <a:sym typeface="Calibri"/>
              </a:rPr>
              <a:t>13 – Territoire Bouches du Rhône</a:t>
            </a:r>
            <a:endParaRPr b="1" sz="2400">
              <a:solidFill>
                <a:srgbClr val="98C71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"/>
              <a:t>Terminal Urgences </a:t>
            </a:r>
            <a:r>
              <a:rPr b="0" lang="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fr">
                <a:solidFill>
                  <a:srgbClr val="E2001A"/>
                </a:solidFill>
                <a:latin typeface="Arial"/>
                <a:ea typeface="Arial"/>
                <a:cs typeface="Arial"/>
                <a:sym typeface="Arial"/>
              </a:rPr>
              <a:t>Autre logiciel</a:t>
            </a:r>
            <a:endParaRPr>
              <a:solidFill>
                <a:srgbClr val="E2001A"/>
              </a:solidFill>
            </a:endParaRPr>
          </a:p>
        </p:txBody>
      </p:sp>
      <p:sp>
        <p:nvSpPr>
          <p:cNvPr id="225" name="Google Shape;225;p22"/>
          <p:cNvSpPr txBox="1"/>
          <p:nvPr>
            <p:ph idx="1" type="body"/>
          </p:nvPr>
        </p:nvSpPr>
        <p:spPr>
          <a:xfrm>
            <a:off x="356825" y="2053025"/>
            <a:ext cx="4457400" cy="3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Brignoles				</a:t>
            </a:r>
            <a:endParaRPr sz="2000" u="sng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Draguignan		 			</a:t>
            </a:r>
            <a:endParaRPr sz="28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CHI Fréjus St Raphael (Ad +Enfts)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Hyères					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CHITS Toulon – La Seyne 		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rtl="0" algn="l">
              <a:spcBef>
                <a:spcPts val="360"/>
              </a:spcBef>
              <a:spcAft>
                <a:spcPts val="0"/>
              </a:spcAft>
              <a:buClr>
                <a:srgbClr val="003F70"/>
              </a:buClr>
              <a:buSzPts val="1800"/>
              <a:buFont typeface="Noto Sans Symbols"/>
              <a:buChar char="➢"/>
            </a:pPr>
            <a:r>
              <a:rPr lang="fr" sz="18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Adultes Ste Musse</a:t>
            </a:r>
            <a:endParaRPr sz="24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rtl="0" algn="l">
              <a:spcBef>
                <a:spcPts val="360"/>
              </a:spcBef>
              <a:spcAft>
                <a:spcPts val="0"/>
              </a:spcAft>
              <a:buClr>
                <a:srgbClr val="003F70"/>
              </a:buClr>
              <a:buSzPts val="1800"/>
              <a:buFont typeface="Noto Sans Symbols"/>
              <a:buChar char="➢"/>
            </a:pPr>
            <a:r>
              <a:rPr lang="fr" sz="18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Adultes La Seyne</a:t>
            </a:r>
            <a:endParaRPr sz="24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18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Enfants Ste Musse</a:t>
            </a: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24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003F70"/>
              </a:buClr>
              <a:buSzPts val="24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St Tropez				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003F70"/>
              </a:buClr>
              <a:buSzPts val="24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Cl Malartic </a:t>
            </a:r>
            <a:r>
              <a:rPr lang="fr" sz="2000">
                <a:solidFill>
                  <a:srgbClr val="E91D63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" sz="200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  <a:endParaRPr/>
          </a:p>
        </p:txBody>
      </p:sp>
      <p:sp>
        <p:nvSpPr>
          <p:cNvPr id="226" name="Google Shape;226;p22"/>
          <p:cNvSpPr txBox="1"/>
          <p:nvPr/>
        </p:nvSpPr>
        <p:spPr>
          <a:xfrm>
            <a:off x="238900" y="1175950"/>
            <a:ext cx="76758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98C713"/>
                </a:solidFill>
                <a:latin typeface="Calibri"/>
                <a:ea typeface="Calibri"/>
                <a:cs typeface="Calibri"/>
                <a:sym typeface="Calibri"/>
              </a:rPr>
              <a:t>83 - Territoire du Var</a:t>
            </a:r>
            <a:endParaRPr b="1" sz="2400">
              <a:solidFill>
                <a:srgbClr val="98C71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4914700" y="2053025"/>
            <a:ext cx="3918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116F61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HIA Ste Anne</a:t>
            </a:r>
            <a:r>
              <a:rPr lang="fr" sz="2000">
                <a:solidFill>
                  <a:srgbClr val="116F6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800">
              <a:solidFill>
                <a:srgbClr val="116F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"/>
              <a:t>Terminal Urgences </a:t>
            </a:r>
            <a:r>
              <a:rPr b="0" lang="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lang="fr">
                <a:solidFill>
                  <a:srgbClr val="E2001A"/>
                </a:solidFill>
                <a:latin typeface="Arial"/>
                <a:ea typeface="Arial"/>
                <a:cs typeface="Arial"/>
                <a:sym typeface="Arial"/>
              </a:rPr>
              <a:t> Autre logiciel</a:t>
            </a:r>
            <a:endParaRPr>
              <a:solidFill>
                <a:srgbClr val="E2001A"/>
              </a:solidFill>
            </a:endParaRPr>
          </a:p>
        </p:txBody>
      </p:sp>
      <p:sp>
        <p:nvSpPr>
          <p:cNvPr id="233" name="Google Shape;233;p23"/>
          <p:cNvSpPr txBox="1"/>
          <p:nvPr>
            <p:ph idx="1" type="body"/>
          </p:nvPr>
        </p:nvSpPr>
        <p:spPr>
          <a:xfrm>
            <a:off x="356825" y="2379775"/>
            <a:ext cx="4515600" cy="40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0350" lvl="1" marL="742950" rtl="0" algn="l">
              <a:spcBef>
                <a:spcPts val="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Apt						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1" marL="742950" rtl="0" algn="l">
              <a:spcBef>
                <a:spcPts val="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Avignon 					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2" marL="1143000" rtl="0" algn="l">
              <a:spcBef>
                <a:spcPts val="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Adultes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2" marL="1143000" rtl="0" algn="l">
              <a:spcBef>
                <a:spcPts val="36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Enfants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2" marL="1143000" rtl="0" algn="l">
              <a:spcBef>
                <a:spcPts val="36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Gynécologie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1" marL="742950" rtl="0" algn="l">
              <a:spcBef>
                <a:spcPts val="48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Carpentras				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1" marL="742950" rtl="0" algn="l">
              <a:spcBef>
                <a:spcPts val="48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Cavaillon					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1" marL="742950" rtl="0" algn="l">
              <a:spcBef>
                <a:spcPts val="48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Vaison				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1" marL="742950" rtl="0" algn="l">
              <a:spcBef>
                <a:spcPts val="48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Valréas 				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003F70"/>
              </a:buClr>
              <a:buSzPts val="24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Orange</a:t>
            </a:r>
            <a:r>
              <a:rPr lang="fr" sz="24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  <a:endParaRPr/>
          </a:p>
        </p:txBody>
      </p:sp>
      <p:sp>
        <p:nvSpPr>
          <p:cNvPr id="234" name="Google Shape;234;p23"/>
          <p:cNvSpPr txBox="1"/>
          <p:nvPr/>
        </p:nvSpPr>
        <p:spPr>
          <a:xfrm>
            <a:off x="238900" y="1175950"/>
            <a:ext cx="76758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98C713"/>
                </a:solidFill>
                <a:latin typeface="Calibri"/>
                <a:ea typeface="Calibri"/>
                <a:cs typeface="Calibri"/>
                <a:sym typeface="Calibri"/>
              </a:rPr>
              <a:t>84 - Territoire du Vaucluse</a:t>
            </a:r>
            <a:endParaRPr b="1" sz="2400">
              <a:solidFill>
                <a:srgbClr val="98C71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"/>
              <a:t>Gestion par </a:t>
            </a:r>
            <a:r>
              <a:rPr b="0" lang="fr"/>
              <a:t>Santé transfert</a:t>
            </a:r>
            <a:endParaRPr b="0"/>
          </a:p>
        </p:txBody>
      </p:sp>
      <p:sp>
        <p:nvSpPr>
          <p:cNvPr id="240" name="Google Shape;240;p24"/>
          <p:cNvSpPr txBox="1"/>
          <p:nvPr>
            <p:ph idx="1" type="body"/>
          </p:nvPr>
        </p:nvSpPr>
        <p:spPr>
          <a:xfrm>
            <a:off x="311700" y="2152850"/>
            <a:ext cx="4387200" cy="26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Ajaccio	 			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Bastia					</a:t>
            </a:r>
            <a:endParaRPr sz="28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Calvi		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Corte					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Sartène 	(en attente)		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H de Bonifacio 	(en attente)	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Cl de Porto Vecchio	</a:t>
            </a:r>
            <a:r>
              <a:rPr lang="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</p:txBody>
      </p:sp>
      <p:sp>
        <p:nvSpPr>
          <p:cNvPr id="241" name="Google Shape;241;p24"/>
          <p:cNvSpPr txBox="1"/>
          <p:nvPr/>
        </p:nvSpPr>
        <p:spPr>
          <a:xfrm>
            <a:off x="311700" y="1277850"/>
            <a:ext cx="25950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98C713"/>
                </a:solidFill>
                <a:latin typeface="Calibri"/>
                <a:ea typeface="Calibri"/>
                <a:cs typeface="Calibri"/>
                <a:sym typeface="Calibri"/>
              </a:rPr>
              <a:t>Région Corse</a:t>
            </a:r>
            <a:endParaRPr b="1" sz="2400">
              <a:solidFill>
                <a:srgbClr val="98C71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" name="Google Shape;242;p24"/>
          <p:cNvSpPr txBox="1"/>
          <p:nvPr/>
        </p:nvSpPr>
        <p:spPr>
          <a:xfrm>
            <a:off x="5089900" y="3035375"/>
            <a:ext cx="3888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Joseph Ducuing   </a:t>
            </a:r>
            <a:endParaRPr sz="28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de Condom	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Moissac 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Montauban</a:t>
            </a:r>
            <a:r>
              <a:rPr lang="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4"/>
          <p:cNvSpPr txBox="1"/>
          <p:nvPr/>
        </p:nvSpPr>
        <p:spPr>
          <a:xfrm>
            <a:off x="5089900" y="2405825"/>
            <a:ext cx="25950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98C713"/>
                </a:solidFill>
                <a:latin typeface="Calibri"/>
                <a:ea typeface="Calibri"/>
                <a:cs typeface="Calibri"/>
                <a:sym typeface="Calibri"/>
              </a:rPr>
              <a:t>Région Occitanie</a:t>
            </a:r>
            <a:endParaRPr b="1" sz="2400">
              <a:solidFill>
                <a:srgbClr val="98C71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"/>
              <a:t>Gestion par Santé transfert</a:t>
            </a:r>
            <a:endParaRPr b="0"/>
          </a:p>
        </p:txBody>
      </p:sp>
      <p:sp>
        <p:nvSpPr>
          <p:cNvPr id="249" name="Google Shape;249;p25"/>
          <p:cNvSpPr txBox="1"/>
          <p:nvPr>
            <p:ph idx="1" type="body"/>
          </p:nvPr>
        </p:nvSpPr>
        <p:spPr>
          <a:xfrm>
            <a:off x="311700" y="1975050"/>
            <a:ext cx="4575300" cy="39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Agen					</a:t>
            </a:r>
            <a:endParaRPr sz="28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Arcachon 				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Nerac					</a:t>
            </a:r>
            <a:endParaRPr sz="28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de Dax					</a:t>
            </a:r>
            <a:endParaRPr sz="28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Mont De Marsan		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Blaye					</a:t>
            </a:r>
            <a:endParaRPr sz="28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Bergerac 				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Marmande	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Orthez						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Calibri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Villeneuve sur Lot   (en cours)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Calibri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Confolens (en cours)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Calibri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HIA Bordeaux (en cours)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</p:txBody>
      </p:sp>
      <p:sp>
        <p:nvSpPr>
          <p:cNvPr id="250" name="Google Shape;250;p25"/>
          <p:cNvSpPr txBox="1"/>
          <p:nvPr/>
        </p:nvSpPr>
        <p:spPr>
          <a:xfrm>
            <a:off x="311700" y="1277850"/>
            <a:ext cx="36579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98C713"/>
                </a:solidFill>
                <a:latin typeface="Calibri"/>
                <a:ea typeface="Calibri"/>
                <a:cs typeface="Calibri"/>
                <a:sym typeface="Calibri"/>
              </a:rPr>
              <a:t>Région Grande Aquitaine</a:t>
            </a:r>
            <a:endParaRPr b="1" sz="2400">
              <a:solidFill>
                <a:srgbClr val="98C71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"/>
              <a:t>Gestion par MIPIH</a:t>
            </a:r>
            <a:endParaRPr b="0"/>
          </a:p>
        </p:txBody>
      </p:sp>
      <p:sp>
        <p:nvSpPr>
          <p:cNvPr id="256" name="Google Shape;256;p26"/>
          <p:cNvSpPr txBox="1"/>
          <p:nvPr>
            <p:ph idx="1" type="body"/>
          </p:nvPr>
        </p:nvSpPr>
        <p:spPr>
          <a:xfrm>
            <a:off x="311700" y="2152850"/>
            <a:ext cx="4575300" cy="18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Beziers (34)			 </a:t>
            </a:r>
            <a:endParaRPr sz="28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Joigny (89)		</a:t>
            </a:r>
            <a:r>
              <a:rPr lang="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</p:txBody>
      </p:sp>
      <p:sp>
        <p:nvSpPr>
          <p:cNvPr id="257" name="Google Shape;257;p26"/>
          <p:cNvSpPr txBox="1"/>
          <p:nvPr/>
        </p:nvSpPr>
        <p:spPr>
          <a:xfrm>
            <a:off x="311700" y="1277850"/>
            <a:ext cx="36579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u="sng">
                <a:solidFill>
                  <a:srgbClr val="10253F"/>
                </a:solidFill>
                <a:latin typeface="Calibri"/>
                <a:ea typeface="Calibri"/>
                <a:cs typeface="Calibri"/>
                <a:sym typeface="Calibri"/>
              </a:rPr>
              <a:t>Hors Régions</a:t>
            </a:r>
            <a:endParaRPr sz="2400">
              <a:solidFill>
                <a:srgbClr val="1EAE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/>
          <p:nvPr/>
        </p:nvSpPr>
        <p:spPr>
          <a:xfrm>
            <a:off x="0" y="1915750"/>
            <a:ext cx="431400" cy="433500"/>
          </a:xfrm>
          <a:prstGeom prst="rect">
            <a:avLst/>
          </a:prstGeom>
          <a:solidFill>
            <a:srgbClr val="0143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3" name="Google Shape;263;p27"/>
          <p:cNvSpPr/>
          <p:nvPr/>
        </p:nvSpPr>
        <p:spPr>
          <a:xfrm>
            <a:off x="0" y="2517975"/>
            <a:ext cx="431400" cy="433500"/>
          </a:xfrm>
          <a:prstGeom prst="rect">
            <a:avLst/>
          </a:prstGeom>
          <a:solidFill>
            <a:srgbClr val="1BAE9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4" name="Google Shape;264;p27"/>
          <p:cNvSpPr/>
          <p:nvPr/>
        </p:nvSpPr>
        <p:spPr>
          <a:xfrm>
            <a:off x="0" y="3120179"/>
            <a:ext cx="431400" cy="433500"/>
          </a:xfrm>
          <a:prstGeom prst="rect">
            <a:avLst/>
          </a:prstGeom>
          <a:solidFill>
            <a:srgbClr val="8E47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5" name="Google Shape;265;p27"/>
          <p:cNvSpPr/>
          <p:nvPr/>
        </p:nvSpPr>
        <p:spPr>
          <a:xfrm>
            <a:off x="-1" y="4324600"/>
            <a:ext cx="8858100" cy="4335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6" name="Google Shape;266;p27"/>
          <p:cNvSpPr/>
          <p:nvPr/>
        </p:nvSpPr>
        <p:spPr>
          <a:xfrm>
            <a:off x="0" y="3722400"/>
            <a:ext cx="431400" cy="433500"/>
          </a:xfrm>
          <a:prstGeom prst="rect">
            <a:avLst/>
          </a:prstGeom>
          <a:solidFill>
            <a:srgbClr val="1E91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7" name="Google Shape;267;p27"/>
          <p:cNvSpPr/>
          <p:nvPr/>
        </p:nvSpPr>
        <p:spPr>
          <a:xfrm>
            <a:off x="0" y="4926823"/>
            <a:ext cx="431400" cy="433500"/>
          </a:xfrm>
          <a:prstGeom prst="rect">
            <a:avLst/>
          </a:prstGeom>
          <a:solidFill>
            <a:srgbClr val="296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8" name="Google Shape;268;p27"/>
          <p:cNvSpPr/>
          <p:nvPr/>
        </p:nvSpPr>
        <p:spPr>
          <a:xfrm>
            <a:off x="660925" y="1915750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Equipe TU </a:t>
            </a:r>
            <a:r>
              <a:rPr lang="fr" sz="2000">
                <a:solidFill>
                  <a:srgbClr val="734B35"/>
                </a:solidFill>
              </a:rPr>
              <a:t> </a:t>
            </a:r>
            <a:endParaRPr sz="2000">
              <a:solidFill>
                <a:srgbClr val="1F497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" name="Google Shape;269;p27"/>
          <p:cNvSpPr/>
          <p:nvPr/>
        </p:nvSpPr>
        <p:spPr>
          <a:xfrm>
            <a:off x="660925" y="2517966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Rappels </a:t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" name="Google Shape;270;p27"/>
          <p:cNvSpPr/>
          <p:nvPr/>
        </p:nvSpPr>
        <p:spPr>
          <a:xfrm>
            <a:off x="660925" y="3120183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Clubs / Versions </a:t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" name="Google Shape;271;p27"/>
          <p:cNvSpPr/>
          <p:nvPr/>
        </p:nvSpPr>
        <p:spPr>
          <a:xfrm>
            <a:off x="660925" y="4324615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lt1"/>
                </a:solidFill>
              </a:rPr>
              <a:t>Évolutions de la V3.19</a:t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27"/>
          <p:cNvSpPr/>
          <p:nvPr/>
        </p:nvSpPr>
        <p:spPr>
          <a:xfrm>
            <a:off x="660925" y="3722399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État des sites</a:t>
            </a:r>
            <a:endParaRPr b="1"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3" name="Google Shape;273;p27"/>
          <p:cNvSpPr/>
          <p:nvPr/>
        </p:nvSpPr>
        <p:spPr>
          <a:xfrm>
            <a:off x="660925" y="4926832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La lettre de liaison</a:t>
            </a:r>
            <a:endParaRPr sz="2000">
              <a:solidFill>
                <a:srgbClr val="1F497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p27"/>
          <p:cNvSpPr/>
          <p:nvPr/>
        </p:nvSpPr>
        <p:spPr>
          <a:xfrm>
            <a:off x="0" y="5529050"/>
            <a:ext cx="431400" cy="433500"/>
          </a:xfrm>
          <a:prstGeom prst="rect">
            <a:avLst/>
          </a:prstGeom>
          <a:solidFill>
            <a:srgbClr val="116F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5" name="Google Shape;275;p27"/>
          <p:cNvSpPr/>
          <p:nvPr/>
        </p:nvSpPr>
        <p:spPr>
          <a:xfrm>
            <a:off x="660925" y="5529024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Version 3.20 et Tour de table des demandes </a:t>
            </a:r>
            <a:endParaRPr sz="2000">
              <a:solidFill>
                <a:srgbClr val="1F497D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8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" sz="2800" u="sng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Évolutions V3.19.  </a:t>
            </a:r>
            <a:r>
              <a:rPr b="0" lang="fr" sz="28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r" sz="28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b="0" lang="fr" sz="28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281" name="Google Shape;281;p28"/>
          <p:cNvSpPr txBox="1"/>
          <p:nvPr>
            <p:ph idx="1" type="body"/>
          </p:nvPr>
        </p:nvSpPr>
        <p:spPr>
          <a:xfrm>
            <a:off x="356825" y="1485650"/>
            <a:ext cx="8581200" cy="56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E2001A"/>
                </a:solidFill>
                <a:latin typeface="Calibri"/>
                <a:ea typeface="Calibri"/>
                <a:cs typeface="Calibri"/>
                <a:sym typeface="Calibri"/>
              </a:rPr>
              <a:t>=&gt; Disponible avril 2018</a:t>
            </a:r>
            <a:endParaRPr b="1" sz="2400">
              <a:solidFill>
                <a:srgbClr val="E200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342900" rtl="0" algn="just">
              <a:spcBef>
                <a:spcPts val="0"/>
              </a:spcBef>
              <a:spcAft>
                <a:spcPts val="0"/>
              </a:spcAft>
              <a:buClr>
                <a:srgbClr val="98C713"/>
              </a:buClr>
              <a:buSzPts val="2400"/>
              <a:buChar char="•"/>
            </a:pPr>
            <a:r>
              <a:rPr b="1" lang="fr" sz="2400">
                <a:solidFill>
                  <a:srgbClr val="98C713"/>
                </a:solidFill>
                <a:latin typeface="Calibri"/>
                <a:ea typeface="Calibri"/>
                <a:cs typeface="Calibri"/>
                <a:sym typeface="Calibri"/>
              </a:rPr>
              <a:t>Accès aux notes de versions par le wiki.</a:t>
            </a:r>
            <a:endParaRPr b="1" sz="2400">
              <a:solidFill>
                <a:srgbClr val="98C7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1" marL="74295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–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Notes de versions, fichier en .CSV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342900" rtl="0" algn="just">
              <a:spcBef>
                <a:spcPts val="560"/>
              </a:spcBef>
              <a:spcAft>
                <a:spcPts val="0"/>
              </a:spcAft>
              <a:buClr>
                <a:srgbClr val="98C713"/>
              </a:buClr>
              <a:buSzPts val="2400"/>
              <a:buChar char="•"/>
            </a:pPr>
            <a:r>
              <a:rPr b="1" lang="fr" sz="2400">
                <a:solidFill>
                  <a:srgbClr val="98C713"/>
                </a:solidFill>
                <a:latin typeface="Calibri"/>
                <a:ea typeface="Calibri"/>
                <a:cs typeface="Calibri"/>
                <a:sym typeface="Calibri"/>
              </a:rPr>
              <a:t>Pour la 3.19. (développements)</a:t>
            </a:r>
            <a:endParaRPr b="1" sz="2000">
              <a:solidFill>
                <a:srgbClr val="734B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1" marL="742950" rtl="0" algn="just">
              <a:spcBef>
                <a:spcPts val="480"/>
              </a:spcBef>
              <a:spcAft>
                <a:spcPts val="0"/>
              </a:spcAft>
              <a:buClr>
                <a:srgbClr val="734B35"/>
              </a:buClr>
              <a:buSzPts val="2000"/>
              <a:buChar char="–"/>
            </a:pPr>
            <a:r>
              <a:rPr b="1" lang="fr" sz="2000">
                <a:solidFill>
                  <a:srgbClr val="734B35"/>
                </a:solidFill>
                <a:latin typeface="Calibri"/>
                <a:ea typeface="Calibri"/>
                <a:cs typeface="Calibri"/>
                <a:sym typeface="Calibri"/>
              </a:rPr>
              <a:t>84 pour “Urgences”, 303  pour “TGS” réalisées.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1" marL="74295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48/136 développements “urgences” programmés pour la 3.20.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742950" rtl="0" algn="just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342900" rtl="0" algn="just">
              <a:spcBef>
                <a:spcPts val="560"/>
              </a:spcBef>
              <a:spcAft>
                <a:spcPts val="0"/>
              </a:spcAft>
              <a:buClr>
                <a:srgbClr val="98C713"/>
              </a:buClr>
              <a:buSzPts val="2400"/>
              <a:buChar char="•"/>
            </a:pPr>
            <a:r>
              <a:rPr b="1" lang="fr" sz="2400">
                <a:solidFill>
                  <a:srgbClr val="98C713"/>
                </a:solidFill>
                <a:latin typeface="Calibri"/>
                <a:ea typeface="Calibri"/>
                <a:cs typeface="Calibri"/>
                <a:sym typeface="Calibri"/>
              </a:rPr>
              <a:t>Présentation uniquement des évolutions. </a:t>
            </a:r>
            <a:endParaRPr b="1" sz="2400">
              <a:solidFill>
                <a:srgbClr val="98C7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342900" rtl="0" algn="just">
              <a:spcBef>
                <a:spcPts val="560"/>
              </a:spcBef>
              <a:spcAft>
                <a:spcPts val="0"/>
              </a:spcAft>
              <a:buClr>
                <a:srgbClr val="98C713"/>
              </a:buClr>
              <a:buSzPts val="2400"/>
              <a:buChar char="•"/>
            </a:pPr>
            <a:r>
              <a:rPr b="1" lang="fr" sz="2400">
                <a:solidFill>
                  <a:srgbClr val="98C713"/>
                </a:solidFill>
                <a:latin typeface="Calibri"/>
                <a:ea typeface="Calibri"/>
                <a:cs typeface="Calibri"/>
                <a:sym typeface="Calibri"/>
              </a:rPr>
              <a:t>Ne sont pas abordés en présentation les :</a:t>
            </a:r>
            <a:endParaRPr b="1" sz="2400">
              <a:solidFill>
                <a:srgbClr val="98C7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1" marL="742950" rtl="0" algn="just"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2000"/>
              <a:buChar char="–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Les corrections de bug. 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260350" lvl="1" marL="742950" rtl="0" algn="just"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2000"/>
              <a:buChar char="–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Les optimisations mineures diverses.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260350" lvl="1" marL="742950" rtl="0" algn="just"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2000"/>
              <a:buChar char="–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Les développements pour les Terminaux CTA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"/>
          <p:cNvSpPr/>
          <p:nvPr/>
        </p:nvSpPr>
        <p:spPr>
          <a:xfrm>
            <a:off x="2" y="1915750"/>
            <a:ext cx="8858100" cy="433500"/>
          </a:xfrm>
          <a:prstGeom prst="rect">
            <a:avLst/>
          </a:prstGeom>
          <a:solidFill>
            <a:srgbClr val="0143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3" name="Google Shape;103;p11"/>
          <p:cNvSpPr/>
          <p:nvPr/>
        </p:nvSpPr>
        <p:spPr>
          <a:xfrm>
            <a:off x="0" y="2517975"/>
            <a:ext cx="431400" cy="433500"/>
          </a:xfrm>
          <a:prstGeom prst="rect">
            <a:avLst/>
          </a:prstGeom>
          <a:solidFill>
            <a:srgbClr val="1BAE9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4" name="Google Shape;104;p11"/>
          <p:cNvSpPr/>
          <p:nvPr/>
        </p:nvSpPr>
        <p:spPr>
          <a:xfrm>
            <a:off x="0" y="3120179"/>
            <a:ext cx="431400" cy="433500"/>
          </a:xfrm>
          <a:prstGeom prst="rect">
            <a:avLst/>
          </a:prstGeom>
          <a:solidFill>
            <a:srgbClr val="8E47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5" name="Google Shape;105;p11"/>
          <p:cNvSpPr/>
          <p:nvPr/>
        </p:nvSpPr>
        <p:spPr>
          <a:xfrm>
            <a:off x="-1" y="4324600"/>
            <a:ext cx="431400" cy="4335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6" name="Google Shape;106;p11"/>
          <p:cNvSpPr/>
          <p:nvPr/>
        </p:nvSpPr>
        <p:spPr>
          <a:xfrm>
            <a:off x="0" y="3722400"/>
            <a:ext cx="431400" cy="433500"/>
          </a:xfrm>
          <a:prstGeom prst="rect">
            <a:avLst/>
          </a:prstGeom>
          <a:solidFill>
            <a:srgbClr val="1E91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7" name="Google Shape;107;p11"/>
          <p:cNvSpPr/>
          <p:nvPr/>
        </p:nvSpPr>
        <p:spPr>
          <a:xfrm>
            <a:off x="0" y="4926823"/>
            <a:ext cx="431400" cy="433500"/>
          </a:xfrm>
          <a:prstGeom prst="rect">
            <a:avLst/>
          </a:prstGeom>
          <a:solidFill>
            <a:srgbClr val="296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8" name="Google Shape;108;p11"/>
          <p:cNvSpPr/>
          <p:nvPr/>
        </p:nvSpPr>
        <p:spPr>
          <a:xfrm>
            <a:off x="660925" y="1915750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lt1"/>
                </a:solidFill>
              </a:rPr>
              <a:t>Equipe TU  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11"/>
          <p:cNvSpPr/>
          <p:nvPr/>
        </p:nvSpPr>
        <p:spPr>
          <a:xfrm>
            <a:off x="660925" y="2517966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Rappels </a:t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11"/>
          <p:cNvSpPr/>
          <p:nvPr/>
        </p:nvSpPr>
        <p:spPr>
          <a:xfrm>
            <a:off x="660925" y="3120183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Clubs / Versions </a:t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11"/>
          <p:cNvSpPr/>
          <p:nvPr/>
        </p:nvSpPr>
        <p:spPr>
          <a:xfrm>
            <a:off x="660925" y="4324603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Évolutions de la V3.19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12" name="Google Shape;112;p11"/>
          <p:cNvSpPr/>
          <p:nvPr/>
        </p:nvSpPr>
        <p:spPr>
          <a:xfrm>
            <a:off x="660925" y="3722399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État des sites</a:t>
            </a:r>
            <a:endParaRPr b="1"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1"/>
          <p:cNvSpPr/>
          <p:nvPr/>
        </p:nvSpPr>
        <p:spPr>
          <a:xfrm>
            <a:off x="660925" y="4926832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La lettre de liaison</a:t>
            </a:r>
            <a:endParaRPr sz="2000">
              <a:solidFill>
                <a:srgbClr val="1F497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11"/>
          <p:cNvSpPr/>
          <p:nvPr/>
        </p:nvSpPr>
        <p:spPr>
          <a:xfrm>
            <a:off x="0" y="5529050"/>
            <a:ext cx="431400" cy="433500"/>
          </a:xfrm>
          <a:prstGeom prst="rect">
            <a:avLst/>
          </a:prstGeom>
          <a:solidFill>
            <a:srgbClr val="116F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5" name="Google Shape;115;p11"/>
          <p:cNvSpPr/>
          <p:nvPr/>
        </p:nvSpPr>
        <p:spPr>
          <a:xfrm>
            <a:off x="660925" y="5529024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Version 3.20 et Tour de table des demandes </a:t>
            </a:r>
            <a:endParaRPr sz="2000">
              <a:solidFill>
                <a:srgbClr val="1F497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9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TuTos</a:t>
            </a:r>
            <a:endParaRPr>
              <a:solidFill>
                <a:srgbClr val="E2001A"/>
              </a:solidFill>
            </a:endParaRPr>
          </a:p>
        </p:txBody>
      </p:sp>
      <p:sp>
        <p:nvSpPr>
          <p:cNvPr id="287" name="Google Shape;287;p29"/>
          <p:cNvSpPr txBox="1"/>
          <p:nvPr>
            <p:ph idx="1" type="body"/>
          </p:nvPr>
        </p:nvSpPr>
        <p:spPr>
          <a:xfrm>
            <a:off x="202200" y="1271250"/>
            <a:ext cx="8739600" cy="53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98C713"/>
              </a:solidFill>
            </a:endParaRPr>
          </a:p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98C713"/>
              </a:solidFill>
            </a:endParaRPr>
          </a:p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98C713"/>
                </a:solidFill>
              </a:rPr>
              <a:t>Tutos est là pour vous aider </a:t>
            </a:r>
            <a:endParaRPr b="1" sz="2400">
              <a:solidFill>
                <a:srgbClr val="98C713"/>
              </a:solidFill>
            </a:endParaRPr>
          </a:p>
          <a:p>
            <a:pPr indent="-355600" lvl="0" marL="36576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https://tgs.orupaca.fr/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17375E"/>
                </a:solidFill>
              </a:rPr>
              <a:t>			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3 </a:t>
            </a:r>
            <a:r>
              <a:rPr b="1" lang="fr" sz="2000">
                <a:solidFill>
                  <a:srgbClr val="98C713"/>
                </a:solidFill>
              </a:rPr>
              <a:t>Entrées</a:t>
            </a:r>
            <a:r>
              <a:rPr b="1" lang="fr" sz="2000">
                <a:solidFill>
                  <a:srgbClr val="98C713"/>
                </a:solidFill>
              </a:rPr>
              <a:t> possibles</a:t>
            </a:r>
            <a:endParaRPr b="1" sz="2000">
              <a:solidFill>
                <a:srgbClr val="98C71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Arborescence en lien avec la structure du TU</a:t>
            </a:r>
            <a:endParaRPr b="1" sz="2000">
              <a:solidFill>
                <a:srgbClr val="17375E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b="1" lang="fr" sz="2000">
                <a:solidFill>
                  <a:schemeClr val="dk2"/>
                </a:solidFill>
              </a:rPr>
              <a:t>Onglet Fiche</a:t>
            </a:r>
            <a:endParaRPr b="1" sz="2000">
              <a:solidFill>
                <a:schemeClr val="dk2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b="1" lang="fr" sz="2000">
                <a:solidFill>
                  <a:schemeClr val="dk2"/>
                </a:solidFill>
              </a:rPr>
              <a:t>Onglet Gestion</a:t>
            </a:r>
            <a:endParaRPr b="1" sz="2000">
              <a:solidFill>
                <a:schemeClr val="dk2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b="1" lang="fr" sz="2000">
                <a:solidFill>
                  <a:schemeClr val="dk2"/>
                </a:solidFill>
              </a:rPr>
              <a:t>Onglet Vue</a:t>
            </a:r>
            <a:endParaRPr b="1"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Comment faire pour …..</a:t>
            </a:r>
            <a:endParaRPr b="1" sz="2000">
              <a:solidFill>
                <a:srgbClr val="17375E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○"/>
            </a:pPr>
            <a:r>
              <a:rPr b="1" lang="fr" sz="2000">
                <a:solidFill>
                  <a:schemeClr val="dk2"/>
                </a:solidFill>
              </a:rPr>
              <a:t>Activer une fonction : fiche IOA, Med, Radio,....</a:t>
            </a:r>
            <a:endParaRPr b="1"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Quoi-Où-Comment</a:t>
            </a:r>
            <a:endParaRPr b="1" sz="2000">
              <a:solidFill>
                <a:srgbClr val="17375E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○"/>
            </a:pPr>
            <a:r>
              <a:rPr b="1" lang="fr" sz="2000">
                <a:solidFill>
                  <a:schemeClr val="dk2"/>
                </a:solidFill>
              </a:rPr>
              <a:t>Reprendre tout le paramétrage possible d’une page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288" name="Google Shape;2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521" y="1271250"/>
            <a:ext cx="1853400" cy="189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0"/>
          <p:cNvSpPr txBox="1"/>
          <p:nvPr>
            <p:ph idx="1" type="body"/>
          </p:nvPr>
        </p:nvSpPr>
        <p:spPr>
          <a:xfrm>
            <a:off x="281400" y="1429300"/>
            <a:ext cx="8581200" cy="47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-355600" lvl="0" marL="18288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Développement Utilisateurs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-355600" lvl="0" marL="18288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Développement Administrateurs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-355600" lvl="3" marL="32004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Chemin d’accès au paramétrage</a:t>
            </a:r>
            <a:endParaRPr/>
          </a:p>
        </p:txBody>
      </p:sp>
      <p:pic>
        <p:nvPicPr>
          <p:cNvPr id="295" name="Google Shape;2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29300"/>
            <a:ext cx="949575" cy="9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763950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29725" y="4169100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Affichage</a:t>
            </a:r>
            <a:endParaRPr>
              <a:solidFill>
                <a:srgbClr val="E2001A"/>
              </a:solidFill>
            </a:endParaRPr>
          </a:p>
        </p:txBody>
      </p:sp>
      <p:sp>
        <p:nvSpPr>
          <p:cNvPr id="303" name="Google Shape;303;p31"/>
          <p:cNvSpPr txBox="1"/>
          <p:nvPr>
            <p:ph idx="1" type="body"/>
          </p:nvPr>
        </p:nvSpPr>
        <p:spPr>
          <a:xfrm>
            <a:off x="202200" y="1271250"/>
            <a:ext cx="8739600" cy="53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Accueil</a:t>
            </a:r>
            <a:endParaRPr b="1" sz="2000">
              <a:solidFill>
                <a:srgbClr val="98C71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Modification de la présentation sur 2 colonnes</a:t>
            </a:r>
            <a:endParaRPr b="1" sz="2000">
              <a:solidFill>
                <a:srgbClr val="17375E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Ajout de TRADUCMED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Bandeau d’alertes</a:t>
            </a:r>
            <a:endParaRPr b="1" sz="2000">
              <a:solidFill>
                <a:srgbClr val="98C71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Optimisation du temps d’affichage </a:t>
            </a:r>
            <a:endParaRPr b="1" sz="2000">
              <a:solidFill>
                <a:srgbClr val="17375E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Inactivé dans l’affichage du module “Salle d’attente”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Onglet “Urgences”</a:t>
            </a:r>
            <a:endParaRPr b="1" sz="2000">
              <a:solidFill>
                <a:srgbClr val="98C71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Optimisation du temps d’affichage </a:t>
            </a:r>
            <a:endParaRPr b="1" sz="2000">
              <a:solidFill>
                <a:srgbClr val="17375E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Ajout</a:t>
            </a:r>
            <a:r>
              <a:rPr lang="fr" sz="2000">
                <a:solidFill>
                  <a:schemeClr val="dk2"/>
                </a:solidFill>
              </a:rPr>
              <a:t> </a:t>
            </a:r>
            <a:r>
              <a:rPr b="1" lang="fr" sz="2000">
                <a:solidFill>
                  <a:srgbClr val="17375E"/>
                </a:solidFill>
              </a:rPr>
              <a:t>d’une vérification pour afficher la gravité si le module IOA est activé</a:t>
            </a:r>
            <a:endParaRPr b="1" sz="2000">
              <a:solidFill>
                <a:srgbClr val="17375E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Les dossiers adressés par le SAMU sont mis en valeur.</a:t>
            </a:r>
            <a:endParaRPr b="1" sz="2000">
              <a:solidFill>
                <a:srgbClr val="17375E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Possibilité d’afficher ou de masquer les M et S du DPU.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304" name="Google Shape;30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2225" y="1271250"/>
            <a:ext cx="949575" cy="9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2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Affichage</a:t>
            </a:r>
            <a:endParaRPr>
              <a:solidFill>
                <a:srgbClr val="E2001A"/>
              </a:solidFill>
            </a:endParaRPr>
          </a:p>
        </p:txBody>
      </p:sp>
      <p:sp>
        <p:nvSpPr>
          <p:cNvPr id="310" name="Google Shape;310;p32"/>
          <p:cNvSpPr txBox="1"/>
          <p:nvPr>
            <p:ph idx="1" type="body"/>
          </p:nvPr>
        </p:nvSpPr>
        <p:spPr>
          <a:xfrm>
            <a:off x="202200" y="1271250"/>
            <a:ext cx="8739600" cy="53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Onglet “Urgences”</a:t>
            </a:r>
            <a:endParaRPr b="1" sz="2000">
              <a:solidFill>
                <a:srgbClr val="17375E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Possibilité d’afficher ou de masquer les M et S du DPU.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</a:rPr>
              <a:t>Fiche/Fiche U/Fiche Médicale/Médicaments : </a:t>
            </a:r>
            <a:r>
              <a:rPr b="1" lang="fr" sz="2000">
                <a:solidFill>
                  <a:srgbClr val="E2001A"/>
                </a:solidFill>
              </a:rPr>
              <a:t>option</a:t>
            </a:r>
            <a:endParaRPr b="1" sz="2000">
              <a:solidFill>
                <a:schemeClr val="dk2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E2001A"/>
                </a:solidFill>
              </a:rPr>
              <a:t>- masquageIconeMédicaments</a:t>
            </a:r>
            <a:endParaRPr b="1" sz="2000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</a:rPr>
              <a:t>Fiche/Fiche U/Fiche Médicale/Soins : </a:t>
            </a:r>
            <a:r>
              <a:rPr b="1" lang="fr" sz="2000">
                <a:solidFill>
                  <a:srgbClr val="E2001A"/>
                </a:solidFill>
              </a:rPr>
              <a:t>option</a:t>
            </a:r>
            <a:endParaRPr b="1" sz="2000">
              <a:solidFill>
                <a:schemeClr val="dk2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E2001A"/>
                </a:solidFill>
              </a:rPr>
              <a:t>- masquageIconeSoins</a:t>
            </a:r>
            <a:endParaRPr b="1" sz="2000">
              <a:solidFill>
                <a:srgbClr val="E200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	</a:t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311" name="Google Shape;31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2825" y="1271250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549650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3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Fiche Patient  </a:t>
            </a:r>
            <a:endParaRPr>
              <a:solidFill>
                <a:srgbClr val="E2001A"/>
              </a:solidFill>
            </a:endParaRPr>
          </a:p>
        </p:txBody>
      </p:sp>
      <p:sp>
        <p:nvSpPr>
          <p:cNvPr id="318" name="Google Shape;318;p33"/>
          <p:cNvSpPr txBox="1"/>
          <p:nvPr>
            <p:ph idx="1" type="body"/>
          </p:nvPr>
        </p:nvSpPr>
        <p:spPr>
          <a:xfrm>
            <a:off x="202200" y="1271250"/>
            <a:ext cx="8739600" cy="53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Items</a:t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98C713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Ajout d'un item IOA </a:t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Module de cotation  </a:t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98C713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Optimisation de la recherche de diagnostic </a:t>
            </a:r>
            <a:endParaRPr b="1" sz="2000">
              <a:solidFill>
                <a:srgbClr val="17375E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Modification du libellé et de l’option en cas de code de facturation du médecin non valide </a:t>
            </a:r>
            <a:endParaRPr b="1" sz="2000">
              <a:solidFill>
                <a:srgbClr val="17375E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Modification du message d’erreur à l’ouverture</a:t>
            </a:r>
            <a:endParaRPr b="1" sz="2000">
              <a:solidFill>
                <a:srgbClr val="17375E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Mise en place des nouvelles règles de facturation G,GS, MEG et MMG</a:t>
            </a:r>
            <a:endParaRPr b="1" sz="2000">
              <a:solidFill>
                <a:srgbClr val="17375E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Bloc des messages</a:t>
            </a:r>
            <a:endParaRPr b="1" sz="2000">
              <a:solidFill>
                <a:srgbClr val="98C71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Les observations supprimées ne sont plus visualisables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319" name="Google Shape;31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2225" y="1271250"/>
            <a:ext cx="949575" cy="9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4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Fiche Patient  </a:t>
            </a:r>
            <a:endParaRPr>
              <a:solidFill>
                <a:srgbClr val="E2001A"/>
              </a:solidFill>
            </a:endParaRPr>
          </a:p>
        </p:txBody>
      </p:sp>
      <p:sp>
        <p:nvSpPr>
          <p:cNvPr id="325" name="Google Shape;325;p34"/>
          <p:cNvSpPr txBox="1"/>
          <p:nvPr>
            <p:ph idx="1" type="body"/>
          </p:nvPr>
        </p:nvSpPr>
        <p:spPr>
          <a:xfrm>
            <a:off x="202200" y="1271250"/>
            <a:ext cx="8739600" cy="53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Items</a:t>
            </a:r>
            <a:endParaRPr b="1" sz="2000">
              <a:solidFill>
                <a:srgbClr val="98C713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Ajout d'un item IOA 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</a:rPr>
              <a:t>Fiche/Fiche U/Fiche Patient/Items 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457200" lvl="0" marL="4572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</a:rPr>
              <a:t>Pensez aux Documents !</a:t>
            </a:r>
            <a:endParaRPr sz="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Module de cotation  </a:t>
            </a:r>
            <a:endParaRPr b="1" sz="2000">
              <a:solidFill>
                <a:srgbClr val="98C71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Mise en place des nouvelles règles de facturation G,GS, MEG et MMG</a:t>
            </a:r>
            <a:endParaRPr b="1" sz="2000">
              <a:solidFill>
                <a:srgbClr val="17375E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17375E"/>
                </a:solidFill>
              </a:rPr>
              <a:t>		=&gt; Contacter la Hotline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326" name="Google Shape;32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2825" y="1271250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200" y="2310225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3063" y="2909513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84600" y="5109250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5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Fiche Patient </a:t>
            </a:r>
            <a:endParaRPr>
              <a:solidFill>
                <a:srgbClr val="E2001A"/>
              </a:solidFill>
            </a:endParaRPr>
          </a:p>
        </p:txBody>
      </p:sp>
      <p:sp>
        <p:nvSpPr>
          <p:cNvPr id="335" name="Google Shape;335;p35"/>
          <p:cNvSpPr txBox="1"/>
          <p:nvPr>
            <p:ph idx="1" type="body"/>
          </p:nvPr>
        </p:nvSpPr>
        <p:spPr>
          <a:xfrm>
            <a:off x="202200" y="1271250"/>
            <a:ext cx="8739600" cy="53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Alermatismes</a:t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Nouvelles actions possibles</a:t>
            </a:r>
            <a:endParaRPr b="1" sz="2000">
              <a:solidFill>
                <a:srgbClr val="17375E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b="1" lang="fr" sz="2000">
                <a:solidFill>
                  <a:srgbClr val="17375E"/>
                </a:solidFill>
              </a:rPr>
              <a:t>Changement de la CCMU </a:t>
            </a:r>
            <a:endParaRPr b="1" sz="2000">
              <a:solidFill>
                <a:srgbClr val="17375E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○"/>
            </a:pPr>
            <a:r>
              <a:rPr b="1" lang="fr" sz="2000">
                <a:solidFill>
                  <a:srgbClr val="17375E"/>
                </a:solidFill>
              </a:rPr>
              <a:t>Ajout d’un document</a:t>
            </a:r>
            <a:endParaRPr b="1" sz="2000">
              <a:solidFill>
                <a:srgbClr val="17375E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○"/>
            </a:pPr>
            <a:r>
              <a:rPr b="1" lang="fr" sz="2000">
                <a:solidFill>
                  <a:srgbClr val="17375E"/>
                </a:solidFill>
              </a:rPr>
              <a:t>Déclenchement d’un formulaire</a:t>
            </a:r>
            <a:endParaRPr b="1" sz="2000">
              <a:solidFill>
                <a:srgbClr val="17375E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○"/>
            </a:pPr>
            <a:r>
              <a:rPr b="1" lang="fr" sz="2000">
                <a:solidFill>
                  <a:srgbClr val="17375E"/>
                </a:solidFill>
              </a:rPr>
              <a:t>Modifier un horaire</a:t>
            </a:r>
            <a:endParaRPr b="1" sz="2000">
              <a:solidFill>
                <a:srgbClr val="17375E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Envoi au choix</a:t>
            </a:r>
            <a:endParaRPr b="1" sz="2000">
              <a:solidFill>
                <a:srgbClr val="17375E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○"/>
            </a:pPr>
            <a:r>
              <a:rPr b="1" lang="fr" sz="2000">
                <a:solidFill>
                  <a:srgbClr val="17375E"/>
                </a:solidFill>
              </a:rPr>
              <a:t>du contexte patient complet</a:t>
            </a:r>
            <a:endParaRPr b="1" sz="2000">
              <a:solidFill>
                <a:srgbClr val="17375E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○"/>
            </a:pPr>
            <a:r>
              <a:rPr b="1" lang="fr" sz="2000">
                <a:solidFill>
                  <a:srgbClr val="17375E"/>
                </a:solidFill>
              </a:rPr>
              <a:t>du contexte limité aux identifiants</a:t>
            </a:r>
            <a:endParaRPr b="1" sz="2000">
              <a:solidFill>
                <a:srgbClr val="17375E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336" name="Google Shape;33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2225" y="1271250"/>
            <a:ext cx="949575" cy="9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6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Fiche Patient </a:t>
            </a:r>
            <a:endParaRPr>
              <a:solidFill>
                <a:srgbClr val="E2001A"/>
              </a:solidFill>
            </a:endParaRPr>
          </a:p>
        </p:txBody>
      </p:sp>
      <p:sp>
        <p:nvSpPr>
          <p:cNvPr id="342" name="Google Shape;342;p36"/>
          <p:cNvSpPr txBox="1"/>
          <p:nvPr>
            <p:ph idx="1" type="body"/>
          </p:nvPr>
        </p:nvSpPr>
        <p:spPr>
          <a:xfrm>
            <a:off x="202200" y="1271250"/>
            <a:ext cx="8739600" cy="53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Alermatismes</a:t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Nouvelles actions possibles</a:t>
            </a:r>
            <a:endParaRPr b="1" sz="2000">
              <a:solidFill>
                <a:srgbClr val="17375E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Char char="○"/>
            </a:pPr>
            <a:r>
              <a:rPr b="1" lang="fr" sz="2000">
                <a:solidFill>
                  <a:srgbClr val="222222"/>
                </a:solidFill>
              </a:rPr>
              <a:t>Changement de la CCMU </a:t>
            </a:r>
            <a:endParaRPr b="1" sz="2000">
              <a:solidFill>
                <a:srgbClr val="222222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Char char="○"/>
            </a:pPr>
            <a:r>
              <a:rPr b="1" lang="fr" sz="2000">
                <a:solidFill>
                  <a:srgbClr val="222222"/>
                </a:solidFill>
              </a:rPr>
              <a:t>Ajout d’un document</a:t>
            </a:r>
            <a:endParaRPr b="1" sz="2000">
              <a:solidFill>
                <a:srgbClr val="222222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Char char="○"/>
            </a:pPr>
            <a:r>
              <a:rPr b="1" lang="fr" sz="2000">
                <a:solidFill>
                  <a:srgbClr val="222222"/>
                </a:solidFill>
              </a:rPr>
              <a:t>Déclenchement d’un formulaire</a:t>
            </a:r>
            <a:endParaRPr b="1" sz="2000">
              <a:solidFill>
                <a:srgbClr val="222222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Char char="○"/>
            </a:pPr>
            <a:r>
              <a:rPr b="1" lang="fr" sz="2000">
                <a:solidFill>
                  <a:srgbClr val="222222"/>
                </a:solidFill>
              </a:rPr>
              <a:t>Modifier un horaire</a:t>
            </a:r>
            <a:endParaRPr b="1" sz="2000">
              <a:solidFill>
                <a:srgbClr val="22222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2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</a:rPr>
              <a:t>Fiche/Fiche U/Fiche Patient/Alermatisme : </a:t>
            </a:r>
            <a:r>
              <a:rPr b="1" lang="fr" sz="2000">
                <a:solidFill>
                  <a:srgbClr val="E2001A"/>
                </a:solidFill>
              </a:rPr>
              <a:t>Effets</a:t>
            </a:r>
            <a:endParaRPr b="1" sz="2000">
              <a:solidFill>
                <a:srgbClr val="E2001A"/>
              </a:solidFill>
            </a:endParaRPr>
          </a:p>
          <a:p>
            <a:pPr indent="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E2001A"/>
                </a:solidFill>
              </a:rPr>
              <a:t>-</a:t>
            </a:r>
            <a:r>
              <a:rPr b="1" lang="fr" sz="1800">
                <a:solidFill>
                  <a:srgbClr val="E2001A"/>
                </a:solidFill>
              </a:rPr>
              <a:t>Les dates Admission / Sortie / Junior / IOA / IDE / Senior	</a:t>
            </a:r>
            <a:endParaRPr b="1" sz="1800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E2001A"/>
                </a:solidFill>
              </a:rPr>
              <a:t>- Déclenchement d'un formulaire	</a:t>
            </a:r>
            <a:endParaRPr b="1" sz="1800">
              <a:solidFill>
                <a:srgbClr val="E2001A"/>
              </a:solidFill>
            </a:endParaRPr>
          </a:p>
          <a:p>
            <a:pPr indent="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E2001A"/>
                </a:solidFill>
              </a:rPr>
              <a:t>- Déclenchement d'un document</a:t>
            </a:r>
            <a:endParaRPr b="1" sz="1800">
              <a:solidFill>
                <a:srgbClr val="E2001A"/>
              </a:solidFill>
            </a:endParaRPr>
          </a:p>
          <a:p>
            <a:pPr indent="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2001A"/>
              </a:solidFill>
            </a:endParaRPr>
          </a:p>
          <a:p>
            <a:pPr indent="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E2001A"/>
                </a:solidFill>
              </a:rPr>
              <a:t>- CCMU</a:t>
            </a:r>
            <a:endParaRPr b="1" sz="1800">
              <a:solidFill>
                <a:srgbClr val="E2001A"/>
              </a:solidFill>
            </a:endParaRPr>
          </a:p>
          <a:p>
            <a:pPr indent="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22222"/>
              </a:solidFill>
              <a:highlight>
                <a:srgbClr val="FFFCF2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50">
              <a:solidFill>
                <a:srgbClr val="222222"/>
              </a:solidFill>
              <a:highlight>
                <a:srgbClr val="FFFCF2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50">
              <a:solidFill>
                <a:srgbClr val="222222"/>
              </a:solidFill>
              <a:highlight>
                <a:srgbClr val="FFFCF2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50">
              <a:solidFill>
                <a:srgbClr val="222222"/>
              </a:solidFill>
              <a:highlight>
                <a:srgbClr val="FFFCF2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E200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343" name="Google Shape;34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2825" y="1271250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200" y="4084575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4750" y="5517200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7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Fiche Patient </a:t>
            </a:r>
            <a:endParaRPr>
              <a:solidFill>
                <a:srgbClr val="E2001A"/>
              </a:solidFill>
            </a:endParaRPr>
          </a:p>
        </p:txBody>
      </p:sp>
      <p:sp>
        <p:nvSpPr>
          <p:cNvPr id="351" name="Google Shape;351;p37"/>
          <p:cNvSpPr txBox="1"/>
          <p:nvPr>
            <p:ph idx="1" type="body"/>
          </p:nvPr>
        </p:nvSpPr>
        <p:spPr>
          <a:xfrm>
            <a:off x="202200" y="1271250"/>
            <a:ext cx="8739600" cy="53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Documents</a:t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Optimisation du chargement du module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Intégration de la signature manuscrite graphique 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Ajout de nouvelles balises dans les documents </a:t>
            </a:r>
            <a:endParaRPr b="1" sz="2000">
              <a:solidFill>
                <a:srgbClr val="17375E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Char char="○"/>
            </a:pPr>
            <a:r>
              <a:rPr b="1" lang="fr" sz="2000">
                <a:solidFill>
                  <a:srgbClr val="222222"/>
                </a:solidFill>
              </a:rPr>
              <a:t>Pour les examens demandés.</a:t>
            </a:r>
            <a:endParaRPr b="1" sz="2000">
              <a:solidFill>
                <a:srgbClr val="222222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Char char="○"/>
            </a:pPr>
            <a:r>
              <a:rPr b="1" lang="fr" sz="2000">
                <a:solidFill>
                  <a:srgbClr val="222222"/>
                </a:solidFill>
              </a:rPr>
              <a:t>Pour la salle d’examen</a:t>
            </a:r>
            <a:endParaRPr b="1" sz="2000">
              <a:solidFill>
                <a:srgbClr val="22222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222222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Affichage de code barre IPP / Séjour dans les documents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Repérage des documents importants de la fiche patient.</a:t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352" name="Google Shape;35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2225" y="1271250"/>
            <a:ext cx="949575" cy="9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8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Fiche Patient </a:t>
            </a:r>
            <a:endParaRPr>
              <a:solidFill>
                <a:srgbClr val="E2001A"/>
              </a:solidFill>
            </a:endParaRPr>
          </a:p>
        </p:txBody>
      </p:sp>
      <p:sp>
        <p:nvSpPr>
          <p:cNvPr id="358" name="Google Shape;358;p38"/>
          <p:cNvSpPr txBox="1"/>
          <p:nvPr>
            <p:ph idx="1" type="body"/>
          </p:nvPr>
        </p:nvSpPr>
        <p:spPr>
          <a:xfrm>
            <a:off x="202200" y="1271250"/>
            <a:ext cx="8739600" cy="53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Documents</a:t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Nouvelles balises</a:t>
            </a:r>
            <a:endParaRPr b="1" sz="2000">
              <a:solidFill>
                <a:srgbClr val="17375E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b="1" lang="fr" sz="2000">
                <a:solidFill>
                  <a:srgbClr val="222222"/>
                </a:solidFill>
              </a:rPr>
              <a:t>Intégration</a:t>
            </a:r>
            <a:r>
              <a:rPr b="1" lang="fr" sz="2000">
                <a:solidFill>
                  <a:srgbClr val="17375E"/>
                </a:solidFill>
              </a:rPr>
              <a:t> </a:t>
            </a:r>
            <a:r>
              <a:rPr b="1" lang="fr" sz="2000">
                <a:solidFill>
                  <a:srgbClr val="222222"/>
                </a:solidFill>
              </a:rPr>
              <a:t>de la signature manuscrite graphique </a:t>
            </a:r>
            <a:endParaRPr b="1" sz="2000">
              <a:solidFill>
                <a:srgbClr val="17375E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Char char="○"/>
            </a:pPr>
            <a:r>
              <a:rPr b="1" lang="fr" sz="2000">
                <a:solidFill>
                  <a:srgbClr val="222222"/>
                </a:solidFill>
              </a:rPr>
              <a:t>Pour les examens demandés.</a:t>
            </a:r>
            <a:endParaRPr b="1" sz="2000">
              <a:solidFill>
                <a:srgbClr val="222222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Char char="○"/>
            </a:pPr>
            <a:r>
              <a:rPr b="1" lang="fr" sz="2000">
                <a:solidFill>
                  <a:srgbClr val="222222"/>
                </a:solidFill>
              </a:rPr>
              <a:t>Pour la salle d’examen</a:t>
            </a:r>
            <a:endParaRPr b="1" sz="2000">
              <a:solidFill>
                <a:srgbClr val="222222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Char char="○"/>
            </a:pPr>
            <a:r>
              <a:rPr b="1" lang="fr" sz="2000">
                <a:solidFill>
                  <a:srgbClr val="222222"/>
                </a:solidFill>
              </a:rPr>
              <a:t>Affichage de code barre IPP / Séjour dans les documents</a:t>
            </a:r>
            <a:endParaRPr b="1" sz="2000">
              <a:solidFill>
                <a:srgbClr val="22222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2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</a:rPr>
              <a:t>Fiche/FicheU/Fiche Patient/Documents : </a:t>
            </a:r>
            <a:r>
              <a:rPr b="1" lang="fr" sz="2000">
                <a:solidFill>
                  <a:srgbClr val="E2001A"/>
                </a:solidFill>
              </a:rPr>
              <a:t>Balises </a:t>
            </a:r>
            <a:endParaRPr b="1" sz="2000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E2001A"/>
                </a:solidFill>
              </a:rPr>
              <a:t>- labo / radio / scanner / echo / irm </a:t>
            </a:r>
            <a:endParaRPr b="1" sz="2000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E2001A"/>
                </a:solidFill>
              </a:rPr>
              <a:t>- Code-barre IPP </a:t>
            </a:r>
            <a:endParaRPr b="1" sz="2000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E2001A"/>
                </a:solidFill>
              </a:rPr>
              <a:t>- Code-barre Séjour</a:t>
            </a:r>
            <a:endParaRPr b="1" sz="2000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E2001A"/>
                </a:solidFill>
              </a:rPr>
              <a:t>- Signature manuscrite graphique du médecin</a:t>
            </a:r>
            <a:endParaRPr b="1" sz="2000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E2001A"/>
                </a:solidFill>
              </a:rPr>
              <a:t>		[*signatureGraphiqueDr*]</a:t>
            </a:r>
            <a:endParaRPr b="1" sz="2000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E200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359" name="Google Shape;35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2825" y="1271250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200" y="4084575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42125" y="5236000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Arial"/>
                <a:ea typeface="Arial"/>
                <a:cs typeface="Arial"/>
                <a:sym typeface="Arial"/>
              </a:rPr>
              <a:t>Équipe TU : Des nouveaux</a:t>
            </a:r>
            <a:endParaRPr b="1"/>
          </a:p>
        </p:txBody>
      </p:sp>
      <p:sp>
        <p:nvSpPr>
          <p:cNvPr id="121" name="Google Shape;121;p12"/>
          <p:cNvSpPr txBox="1"/>
          <p:nvPr/>
        </p:nvSpPr>
        <p:spPr>
          <a:xfrm>
            <a:off x="1435800" y="2006575"/>
            <a:ext cx="5894700" cy="21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2"/>
          <p:cNvSpPr txBox="1"/>
          <p:nvPr>
            <p:ph idx="1" type="body"/>
          </p:nvPr>
        </p:nvSpPr>
        <p:spPr>
          <a:xfrm>
            <a:off x="356825" y="1485650"/>
            <a:ext cx="8581200" cy="47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f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Responsable Systèmes d’Information ORUPACA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742950" rtl="0" algn="l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000"/>
              <a:buChar char="–"/>
            </a:pPr>
            <a:r>
              <a:rPr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Damien </a:t>
            </a:r>
            <a:r>
              <a:rPr b="1"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BOREL</a:t>
            </a:r>
            <a:r>
              <a:rPr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(Ingénieur études &amp; développement)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f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Responsable des outils métiers ORUPACA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742950" rtl="0" algn="l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000"/>
              <a:buChar char="–"/>
            </a:pPr>
            <a:r>
              <a:rPr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Emmanuel </a:t>
            </a:r>
            <a:r>
              <a:rPr b="1"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DOS RAMOS </a:t>
            </a: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(Médecin)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f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Coordinatrice ROR/TU - HET - TSMUR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74295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Char char="–"/>
            </a:pPr>
            <a:r>
              <a:rPr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Véronique </a:t>
            </a:r>
            <a:r>
              <a:rPr b="1"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BES</a:t>
            </a:r>
            <a:r>
              <a:rPr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(IDE)</a:t>
            </a:r>
            <a:endParaRPr sz="20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f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Développeurs web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742950" rtl="0" algn="l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000"/>
              <a:buChar char="–"/>
            </a:pPr>
            <a:r>
              <a:rPr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Sébastien </a:t>
            </a:r>
            <a:r>
              <a:rPr b="1"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CANDEL</a:t>
            </a:r>
            <a:r>
              <a:rPr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 		- Pascale </a:t>
            </a:r>
            <a:r>
              <a:rPr b="1"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CHAMPIONNAT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742950" rtl="0" algn="l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000"/>
              <a:buChar char="–"/>
            </a:pPr>
            <a:r>
              <a:rPr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Etienne </a:t>
            </a:r>
            <a:r>
              <a:rPr b="1"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CHAUVEAU		</a:t>
            </a:r>
            <a:r>
              <a:rPr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1"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Sébastien </a:t>
            </a:r>
            <a:r>
              <a:rPr b="1"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BALAS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742950" rtl="0" algn="l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000"/>
              <a:buChar char="–"/>
            </a:pPr>
            <a:r>
              <a:rPr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Adrien </a:t>
            </a:r>
            <a:r>
              <a:rPr b="1"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GABRIEL</a:t>
            </a:r>
            <a:r>
              <a:rPr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			- Emmanuel </a:t>
            </a:r>
            <a:r>
              <a:rPr b="1"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CERVETTI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742950" rtl="0" algn="l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000"/>
              <a:buChar char="–"/>
            </a:pPr>
            <a:r>
              <a:rPr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Kelian </a:t>
            </a:r>
            <a:r>
              <a:rPr b="1"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MENTEAUX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9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Fiche Patient </a:t>
            </a:r>
            <a:endParaRPr>
              <a:solidFill>
                <a:srgbClr val="E2001A"/>
              </a:solidFill>
            </a:endParaRPr>
          </a:p>
        </p:txBody>
      </p:sp>
      <p:sp>
        <p:nvSpPr>
          <p:cNvPr id="367" name="Google Shape;367;p39"/>
          <p:cNvSpPr txBox="1"/>
          <p:nvPr>
            <p:ph idx="1" type="body"/>
          </p:nvPr>
        </p:nvSpPr>
        <p:spPr>
          <a:xfrm>
            <a:off x="202200" y="1271250"/>
            <a:ext cx="8739600" cy="53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Synthèse</a:t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Ajout du ou des numéros de téléphone d'un patient </a:t>
            </a:r>
            <a:endParaRPr b="1" sz="2000">
              <a:solidFill>
                <a:srgbClr val="17375E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Possibilité d'afficher ou masquer la nationalité </a:t>
            </a:r>
            <a:r>
              <a:rPr b="1" lang="fr" sz="2000">
                <a:solidFill>
                  <a:srgbClr val="222222"/>
                </a:solidFill>
              </a:rPr>
              <a:t>Intégration</a:t>
            </a:r>
            <a:r>
              <a:rPr b="1" lang="fr" sz="2000">
                <a:solidFill>
                  <a:srgbClr val="17375E"/>
                </a:solidFill>
              </a:rPr>
              <a:t> </a:t>
            </a:r>
            <a:r>
              <a:rPr b="1" lang="fr" sz="2000">
                <a:solidFill>
                  <a:srgbClr val="222222"/>
                </a:solidFill>
              </a:rPr>
              <a:t>de la </a:t>
            </a:r>
            <a:endParaRPr b="1" sz="6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E200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E200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E200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E200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E200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</a:rPr>
              <a:t>Fiche/Fiche U/Fiche Patient/Synthèse/Configuration parties</a:t>
            </a:r>
            <a:endParaRPr b="1" sz="2000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E200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368" name="Google Shape;36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2225" y="1271250"/>
            <a:ext cx="949575" cy="9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7525" y="3087850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2200" y="4084575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0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Fiche Médicale </a:t>
            </a:r>
            <a:endParaRPr>
              <a:solidFill>
                <a:srgbClr val="E2001A"/>
              </a:solidFill>
            </a:endParaRPr>
          </a:p>
        </p:txBody>
      </p:sp>
      <p:sp>
        <p:nvSpPr>
          <p:cNvPr id="376" name="Google Shape;376;p40"/>
          <p:cNvSpPr txBox="1"/>
          <p:nvPr>
            <p:ph idx="1" type="body"/>
          </p:nvPr>
        </p:nvSpPr>
        <p:spPr>
          <a:xfrm>
            <a:off x="202200" y="1271250"/>
            <a:ext cx="8739600" cy="53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Paramètres vitaux</a:t>
            </a:r>
            <a:endParaRPr b="1" sz="2000">
              <a:solidFill>
                <a:srgbClr val="98C71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Intégration de la DDR </a:t>
            </a:r>
            <a:endParaRPr b="1" sz="2000">
              <a:solidFill>
                <a:srgbClr val="17375E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fr" sz="2000">
                <a:solidFill>
                  <a:srgbClr val="000000"/>
                </a:solidFill>
              </a:rPr>
              <a:t>Possibilité de rendre obligatoire DDR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fr" sz="2000">
                <a:solidFill>
                  <a:srgbClr val="000000"/>
                </a:solidFill>
              </a:rPr>
              <a:t>Spécificité Plan Blanc</a:t>
            </a:r>
            <a:endParaRPr sz="20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Repérage des constantes anormales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L'heure d'enregistrement des constantes (bouton entrée) est l'heure actuelle (et non ouverture de la fiche médicale)</a:t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Scores</a:t>
            </a:r>
            <a:endParaRPr b="1" sz="2000">
              <a:solidFill>
                <a:srgbClr val="98C71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Ajout des Scores </a:t>
            </a:r>
            <a:endParaRPr sz="2000"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16F61"/>
              </a:buClr>
              <a:buSzPts val="1400"/>
              <a:buChar char="○"/>
            </a:pPr>
            <a:r>
              <a:rPr lang="fr">
                <a:solidFill>
                  <a:srgbClr val="000000"/>
                </a:solidFill>
              </a:rPr>
              <a:t>NIHSS après désobstruction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16F61"/>
              </a:buClr>
              <a:buSzPts val="1400"/>
              <a:buChar char="○"/>
            </a:pPr>
            <a:r>
              <a:rPr lang="fr">
                <a:solidFill>
                  <a:srgbClr val="000000"/>
                </a:solidFill>
              </a:rPr>
              <a:t>TICI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16F61"/>
              </a:buClr>
              <a:buSzPts val="1400"/>
              <a:buChar char="○"/>
            </a:pPr>
            <a:r>
              <a:rPr lang="fr">
                <a:solidFill>
                  <a:srgbClr val="000000"/>
                </a:solidFill>
              </a:rPr>
              <a:t>DSM5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16F61"/>
              </a:buClr>
              <a:buSzPts val="1400"/>
              <a:buChar char="○"/>
            </a:pPr>
            <a:r>
              <a:rPr lang="fr">
                <a:solidFill>
                  <a:srgbClr val="000000"/>
                </a:solidFill>
              </a:rPr>
              <a:t>PRAM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16F61"/>
              </a:buClr>
              <a:buSzPts val="1400"/>
              <a:buChar char="○"/>
            </a:pPr>
            <a:r>
              <a:rPr lang="fr">
                <a:solidFill>
                  <a:srgbClr val="000000"/>
                </a:solidFill>
              </a:rPr>
              <a:t>TAGRAVPA.</a:t>
            </a:r>
            <a:endParaRPr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Scores activables en mode Plan Blanc</a:t>
            </a:r>
            <a:endParaRPr b="1" sz="2000">
              <a:solidFill>
                <a:schemeClr val="dk2"/>
              </a:solidFill>
            </a:endParaRPr>
          </a:p>
        </p:txBody>
      </p:sp>
      <p:pic>
        <p:nvPicPr>
          <p:cNvPr id="377" name="Google Shape;37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2225" y="1271250"/>
            <a:ext cx="949575" cy="9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1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Fiche Médicale </a:t>
            </a:r>
            <a:endParaRPr>
              <a:solidFill>
                <a:srgbClr val="E2001A"/>
              </a:solidFill>
            </a:endParaRPr>
          </a:p>
        </p:txBody>
      </p:sp>
      <p:sp>
        <p:nvSpPr>
          <p:cNvPr id="383" name="Google Shape;383;p41"/>
          <p:cNvSpPr txBox="1"/>
          <p:nvPr>
            <p:ph idx="1" type="body"/>
          </p:nvPr>
        </p:nvSpPr>
        <p:spPr>
          <a:xfrm>
            <a:off x="202200" y="1158600"/>
            <a:ext cx="8739600" cy="53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Paramètres vitaux</a:t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fr" sz="2000">
                <a:solidFill>
                  <a:srgbClr val="000000"/>
                </a:solidFill>
              </a:rPr>
              <a:t>Intégration de la DDR </a:t>
            </a:r>
            <a:endParaRPr sz="20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</a:rPr>
              <a:t>Fiche/Fiche U/Fiche Médicale/Paramètres Vitaux : </a:t>
            </a:r>
            <a:r>
              <a:rPr b="1" lang="fr" sz="2000">
                <a:solidFill>
                  <a:srgbClr val="E2001A"/>
                </a:solidFill>
              </a:rPr>
              <a:t>options </a:t>
            </a:r>
            <a:endParaRPr b="1" sz="2000">
              <a:solidFill>
                <a:schemeClr val="dk2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E2001A"/>
                </a:solidFill>
              </a:rPr>
              <a:t>- dateDernieresReglesObligatoire</a:t>
            </a:r>
            <a:endParaRPr b="1" sz="2000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E2001A"/>
                </a:solidFill>
              </a:rPr>
              <a:t>- masquageDateDernieresRegles</a:t>
            </a:r>
            <a:endParaRPr b="1" sz="2000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E2001A"/>
                </a:solidFill>
              </a:rPr>
              <a:t>- ageMinAffDateDernieresRegles</a:t>
            </a:r>
            <a:endParaRPr b="1" sz="2000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E2001A"/>
                </a:solidFill>
              </a:rPr>
              <a:t>- ageMaxAffDateDernieresRegles</a:t>
            </a:r>
            <a:endParaRPr b="1" sz="2000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E2001A"/>
                </a:solidFill>
              </a:rPr>
              <a:t>- planBlancDateDernieresRegle</a:t>
            </a:r>
            <a:endParaRPr sz="20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fr" sz="2000">
                <a:solidFill>
                  <a:srgbClr val="000000"/>
                </a:solidFill>
              </a:rPr>
              <a:t>Repérage des constantes anormales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2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</a:rPr>
              <a:t>Fiche/Fiche U/Fiche Médicale/Paramètres Vitaux</a:t>
            </a:r>
            <a:endParaRPr b="1" sz="2000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E2001A"/>
                </a:solidFill>
              </a:rPr>
              <a:t>Utiliser la configuration “Règles”</a:t>
            </a:r>
            <a:endParaRPr sz="2000">
              <a:solidFill>
                <a:schemeClr val="dk2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384" name="Google Shape;38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00" y="2615125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2825" y="1271250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00" y="5457200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2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Fiche Médicale </a:t>
            </a:r>
            <a:endParaRPr>
              <a:solidFill>
                <a:srgbClr val="E2001A"/>
              </a:solidFill>
            </a:endParaRPr>
          </a:p>
        </p:txBody>
      </p:sp>
      <p:sp>
        <p:nvSpPr>
          <p:cNvPr id="392" name="Google Shape;392;p42"/>
          <p:cNvSpPr txBox="1"/>
          <p:nvPr>
            <p:ph idx="1" type="body"/>
          </p:nvPr>
        </p:nvSpPr>
        <p:spPr>
          <a:xfrm>
            <a:off x="202200" y="1271250"/>
            <a:ext cx="8739600" cy="53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Observations particulières (BMR, Allergie)</a:t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Optimisation de la saisie des particularités, sur l’espace 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17375E"/>
                </a:solidFill>
              </a:rPr>
              <a:t>avant du texte</a:t>
            </a:r>
            <a:endParaRPr b="1" sz="2000">
              <a:solidFill>
                <a:srgbClr val="17375E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Extension des particularités pour BMR (comme Allergie)</a:t>
            </a:r>
            <a:endParaRPr b="1" sz="2000">
              <a:solidFill>
                <a:srgbClr val="17375E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Le texte des alertes BMR/Allergies de la fiche patient est modifiable.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Observations 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Option permettant la limitation de suppression d'observation à son auteur.</a:t>
            </a:r>
            <a:endParaRPr b="1" sz="2000">
              <a:solidFill>
                <a:srgbClr val="17375E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Le bloc contenant les documents patients édités est masquable</a:t>
            </a:r>
            <a:endParaRPr b="1" sz="2000">
              <a:solidFill>
                <a:srgbClr val="17375E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</a:endParaRPr>
          </a:p>
        </p:txBody>
      </p:sp>
      <p:pic>
        <p:nvPicPr>
          <p:cNvPr id="393" name="Google Shape;39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2225" y="1271250"/>
            <a:ext cx="949575" cy="9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3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Fiche Médicale </a:t>
            </a:r>
            <a:endParaRPr>
              <a:solidFill>
                <a:srgbClr val="E2001A"/>
              </a:solidFill>
            </a:endParaRPr>
          </a:p>
        </p:txBody>
      </p:sp>
      <p:sp>
        <p:nvSpPr>
          <p:cNvPr id="399" name="Google Shape;399;p43"/>
          <p:cNvSpPr txBox="1"/>
          <p:nvPr>
            <p:ph idx="1" type="body"/>
          </p:nvPr>
        </p:nvSpPr>
        <p:spPr>
          <a:xfrm>
            <a:off x="202200" y="1271250"/>
            <a:ext cx="8739600" cy="53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Observations </a:t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Le texte des alertes BMR/Allergies de la fiche patient est modifiable.</a:t>
            </a:r>
            <a:endParaRPr b="1" sz="2000">
              <a:solidFill>
                <a:srgbClr val="17375E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Limitation de la suppression à l’auteur</a:t>
            </a:r>
            <a:endParaRPr b="1" sz="2000">
              <a:solidFill>
                <a:srgbClr val="17375E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Le bloc contenant les documents patients édités est masquable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</a:rPr>
              <a:t>Fiche/FicheU/Fiche Médicale/Observations : </a:t>
            </a:r>
            <a:r>
              <a:rPr b="1" lang="fr" sz="2000">
                <a:solidFill>
                  <a:srgbClr val="E2001A"/>
                </a:solidFill>
              </a:rPr>
              <a:t>Options</a:t>
            </a:r>
            <a:endParaRPr b="1" sz="2000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E2001A"/>
                </a:solidFill>
              </a:rPr>
              <a:t>- texteAlerteBMR</a:t>
            </a:r>
            <a:endParaRPr b="1" sz="2000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E2001A"/>
                </a:solidFill>
              </a:rPr>
              <a:t>- texteAlerteAllergie</a:t>
            </a:r>
            <a:endParaRPr b="1" sz="2000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E2001A"/>
                </a:solidFill>
              </a:rPr>
              <a:t>- supprObservationsProprietaire</a:t>
            </a:r>
            <a:endParaRPr b="1" sz="2000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E2001A"/>
                </a:solidFill>
              </a:rPr>
              <a:t>- masquageBlocDocsObservations</a:t>
            </a:r>
            <a:endParaRPr b="1" sz="2000">
              <a:solidFill>
                <a:srgbClr val="E200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</a:endParaRPr>
          </a:p>
        </p:txBody>
      </p:sp>
      <p:pic>
        <p:nvPicPr>
          <p:cNvPr id="400" name="Google Shape;40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2825" y="1271250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200" y="4023325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4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LISTES DE TRAVAIL</a:t>
            </a:r>
            <a:endParaRPr/>
          </a:p>
        </p:txBody>
      </p:sp>
      <p:sp>
        <p:nvSpPr>
          <p:cNvPr id="407" name="Google Shape;407;p44"/>
          <p:cNvSpPr txBox="1"/>
          <p:nvPr>
            <p:ph idx="1" type="body"/>
          </p:nvPr>
        </p:nvSpPr>
        <p:spPr>
          <a:xfrm>
            <a:off x="202200" y="1271250"/>
            <a:ext cx="8739600" cy="53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Imagerie (Création du bon) </a:t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98C713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Char char="●"/>
            </a:pPr>
            <a:r>
              <a:rPr b="1" lang="fr" sz="1800">
                <a:solidFill>
                  <a:srgbClr val="17375E"/>
                </a:solidFill>
              </a:rPr>
              <a:t>Ajout du poste à rappeler.</a:t>
            </a:r>
            <a:endParaRPr b="1" sz="1800">
              <a:solidFill>
                <a:srgbClr val="17375E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Char char="●"/>
            </a:pPr>
            <a:r>
              <a:rPr b="1" lang="fr" sz="1800">
                <a:solidFill>
                  <a:srgbClr val="17375E"/>
                </a:solidFill>
              </a:rPr>
              <a:t>Ajout de l'option permettant de masquer le bouton "Valider"</a:t>
            </a:r>
            <a:endParaRPr b="1" sz="1800">
              <a:solidFill>
                <a:srgbClr val="17375E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Char char="●"/>
            </a:pPr>
            <a:r>
              <a:rPr b="1" lang="fr" sz="1800">
                <a:solidFill>
                  <a:srgbClr val="17375E"/>
                </a:solidFill>
              </a:rPr>
              <a:t>Ajout d'options par types d’examens pour l’intégration des observations dans la demande</a:t>
            </a:r>
            <a:endParaRPr b="1" sz="18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Imagerie (Edition du bon) </a:t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98C713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Char char="●"/>
            </a:pPr>
            <a:r>
              <a:rPr b="1" lang="fr" sz="1800">
                <a:solidFill>
                  <a:srgbClr val="17375E"/>
                </a:solidFill>
              </a:rPr>
              <a:t>Ajout de la salle</a:t>
            </a:r>
            <a:endParaRPr b="1" sz="1800">
              <a:solidFill>
                <a:srgbClr val="17375E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Char char="●"/>
            </a:pPr>
            <a:r>
              <a:rPr b="1" lang="fr" sz="1800">
                <a:solidFill>
                  <a:srgbClr val="17375E"/>
                </a:solidFill>
              </a:rPr>
              <a:t>Ajout de la possibilité d'afficher le sexe </a:t>
            </a:r>
            <a:endParaRPr b="1" sz="1800">
              <a:solidFill>
                <a:srgbClr val="17375E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Char char="●"/>
            </a:pPr>
            <a:r>
              <a:rPr b="1" lang="fr" sz="1800">
                <a:solidFill>
                  <a:srgbClr val="17375E"/>
                </a:solidFill>
              </a:rPr>
              <a:t>Ajout du médecin traitant (toutes types).</a:t>
            </a:r>
            <a:endParaRPr b="1" sz="1800">
              <a:solidFill>
                <a:srgbClr val="17375E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Imagerie (Côté Manip-Radiologue)</a:t>
            </a:r>
            <a:endParaRPr b="1" sz="2000">
              <a:solidFill>
                <a:srgbClr val="17375E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Char char="●"/>
            </a:pPr>
            <a:r>
              <a:rPr b="1" lang="fr" sz="1800">
                <a:solidFill>
                  <a:srgbClr val="17375E"/>
                </a:solidFill>
              </a:rPr>
              <a:t>Ajout de l'identité dans l'info-bulle </a:t>
            </a:r>
            <a:endParaRPr b="1" sz="1800">
              <a:solidFill>
                <a:srgbClr val="17375E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Char char="●"/>
            </a:pPr>
            <a:r>
              <a:rPr b="1" lang="fr" sz="1800">
                <a:solidFill>
                  <a:srgbClr val="17375E"/>
                </a:solidFill>
              </a:rPr>
              <a:t>Mise en évidence des libellés des types d'examen.                                           </a:t>
            </a:r>
            <a:endParaRPr b="1" sz="1800">
              <a:solidFill>
                <a:srgbClr val="17375E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Char char="●"/>
            </a:pPr>
            <a:r>
              <a:rPr b="1" lang="fr" sz="1800">
                <a:solidFill>
                  <a:srgbClr val="17375E"/>
                </a:solidFill>
              </a:rPr>
              <a:t>En cas d’anomalie les commentaires d'interprétation sont en rouge.              </a:t>
            </a:r>
            <a:endParaRPr b="1" sz="1800">
              <a:solidFill>
                <a:srgbClr val="17375E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Char char="●"/>
            </a:pPr>
            <a:r>
              <a:rPr b="1" lang="fr" sz="1800">
                <a:solidFill>
                  <a:srgbClr val="17375E"/>
                </a:solidFill>
              </a:rPr>
              <a:t>Ajout d'un filtre sur le type de demande dans l'export </a:t>
            </a:r>
            <a:endParaRPr b="1" sz="1800">
              <a:solidFill>
                <a:srgbClr val="17375E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Char char="●"/>
            </a:pPr>
            <a:r>
              <a:rPr b="1" lang="fr" sz="1800">
                <a:solidFill>
                  <a:srgbClr val="17375E"/>
                </a:solidFill>
              </a:rPr>
              <a:t>Affichage de la gravité du patient</a:t>
            </a:r>
            <a:endParaRPr b="1" sz="18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</a:endParaRPr>
          </a:p>
        </p:txBody>
      </p:sp>
      <p:pic>
        <p:nvPicPr>
          <p:cNvPr id="408" name="Google Shape;40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2225" y="1271250"/>
            <a:ext cx="949575" cy="9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5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LISTES DE TRAVAIL</a:t>
            </a:r>
            <a:endParaRPr/>
          </a:p>
        </p:txBody>
      </p:sp>
      <p:sp>
        <p:nvSpPr>
          <p:cNvPr id="414" name="Google Shape;414;p45"/>
          <p:cNvSpPr txBox="1"/>
          <p:nvPr>
            <p:ph idx="1" type="body"/>
          </p:nvPr>
        </p:nvSpPr>
        <p:spPr>
          <a:xfrm>
            <a:off x="202200" y="1271250"/>
            <a:ext cx="8739600" cy="53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Imagerie (Création du bon) </a:t>
            </a:r>
            <a:endParaRPr b="1" sz="1800">
              <a:solidFill>
                <a:srgbClr val="17375E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Char char="●"/>
            </a:pPr>
            <a:r>
              <a:rPr b="1" lang="fr" sz="1800">
                <a:solidFill>
                  <a:srgbClr val="17375E"/>
                </a:solidFill>
              </a:rPr>
              <a:t>Ajout de l'option permettant de masquer le bouton "Valider"</a:t>
            </a:r>
            <a:endParaRPr b="1" sz="1800">
              <a:solidFill>
                <a:srgbClr val="17375E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Char char="●"/>
            </a:pPr>
            <a:r>
              <a:rPr b="1" lang="fr" sz="1800">
                <a:solidFill>
                  <a:srgbClr val="17375E"/>
                </a:solidFill>
              </a:rPr>
              <a:t>Ajout d'options par types d’examens pour l’intégration </a:t>
            </a:r>
            <a:endParaRPr b="1" sz="1800">
              <a:solidFill>
                <a:srgbClr val="17375E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17375E"/>
                </a:solidFill>
              </a:rPr>
              <a:t>des observations dans la demande</a:t>
            </a:r>
            <a:endParaRPr b="1" sz="600">
              <a:solidFill>
                <a:srgbClr val="98C713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Char char="●"/>
            </a:pPr>
            <a:r>
              <a:rPr b="1" lang="fr" sz="1800">
                <a:solidFill>
                  <a:srgbClr val="17375E"/>
                </a:solidFill>
              </a:rPr>
              <a:t>Ajout de la salle</a:t>
            </a:r>
            <a:endParaRPr b="1" sz="1800">
              <a:solidFill>
                <a:srgbClr val="17375E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Char char="●"/>
            </a:pPr>
            <a:r>
              <a:rPr b="1" lang="fr" sz="1800">
                <a:solidFill>
                  <a:srgbClr val="17375E"/>
                </a:solidFill>
              </a:rPr>
              <a:t>Ajout de la possibilité d'afficher le sexe </a:t>
            </a:r>
            <a:endParaRPr b="1" sz="1800">
              <a:solidFill>
                <a:srgbClr val="17375E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Char char="●"/>
            </a:pPr>
            <a:r>
              <a:rPr b="1" lang="fr" sz="1800">
                <a:solidFill>
                  <a:srgbClr val="17375E"/>
                </a:solidFill>
              </a:rPr>
              <a:t>Ajout du médecin traitant </a:t>
            </a:r>
            <a:endParaRPr b="1" sz="1800">
              <a:solidFill>
                <a:srgbClr val="17375E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Char char="●"/>
            </a:pPr>
            <a:r>
              <a:rPr b="1" lang="fr" sz="1800">
                <a:solidFill>
                  <a:srgbClr val="17375E"/>
                </a:solidFill>
              </a:rPr>
              <a:t>Afficher la gravité</a:t>
            </a:r>
            <a:endParaRPr b="1" sz="18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</a:rPr>
              <a:t>Fiche/Fiche U/Options/Bons d’Examens : </a:t>
            </a:r>
            <a:r>
              <a:rPr b="1" lang="fr" sz="2000">
                <a:solidFill>
                  <a:srgbClr val="E2001A"/>
                </a:solidFill>
              </a:rPr>
              <a:t>Options</a:t>
            </a:r>
            <a:endParaRPr b="1" sz="2000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E2001A"/>
                </a:solidFill>
              </a:rPr>
              <a:t>Remplacer XXX par Radio, Echo, Scanner ou IRM</a:t>
            </a:r>
            <a:endParaRPr b="1" sz="2000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E2001A"/>
                </a:solidFill>
              </a:rPr>
              <a:t>- affXXXObsMed,  affXXXAnamnèse</a:t>
            </a:r>
            <a:endParaRPr b="1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E2001A"/>
                </a:solidFill>
              </a:rPr>
              <a:t>- XXXAffMedecinTraitant,  XXXAffBoutonValider, affSalleExamenXXX</a:t>
            </a:r>
            <a:endParaRPr b="1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E2001A"/>
                </a:solidFill>
              </a:rPr>
              <a:t>- XXXAffSexePatientExamen</a:t>
            </a:r>
            <a:endParaRPr b="1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</a:rPr>
              <a:t>Gestion/Optionsglobales/Options des listes de travail : </a:t>
            </a:r>
            <a:endParaRPr b="1" sz="2000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E2001A"/>
                </a:solidFill>
              </a:rPr>
              <a:t>- </a:t>
            </a:r>
            <a:r>
              <a:rPr b="1" lang="fr" sz="2000">
                <a:solidFill>
                  <a:srgbClr val="E2001A"/>
                </a:solidFill>
              </a:rPr>
              <a:t>Affichegravité</a:t>
            </a:r>
            <a:endParaRPr b="1" sz="2000">
              <a:solidFill>
                <a:srgbClr val="E200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</a:endParaRPr>
          </a:p>
        </p:txBody>
      </p:sp>
      <p:pic>
        <p:nvPicPr>
          <p:cNvPr id="415" name="Google Shape;41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2825" y="1271250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200" y="3952925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200" y="5384800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6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LISTES DE TRAVAIL</a:t>
            </a:r>
            <a:endParaRPr/>
          </a:p>
        </p:txBody>
      </p:sp>
      <p:sp>
        <p:nvSpPr>
          <p:cNvPr id="423" name="Google Shape;423;p46"/>
          <p:cNvSpPr txBox="1"/>
          <p:nvPr>
            <p:ph idx="1" type="body"/>
          </p:nvPr>
        </p:nvSpPr>
        <p:spPr>
          <a:xfrm>
            <a:off x="202200" y="1271250"/>
            <a:ext cx="8739600" cy="53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Sortie </a:t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Modifications des options d’affichages</a:t>
            </a:r>
            <a:endParaRPr b="1" sz="2000">
              <a:solidFill>
                <a:srgbClr val="17375E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fr" sz="1800">
                <a:solidFill>
                  <a:srgbClr val="17375E"/>
                </a:solidFill>
              </a:rPr>
              <a:t>Visualisation liste</a:t>
            </a:r>
            <a:endParaRPr b="1" sz="1800">
              <a:solidFill>
                <a:srgbClr val="17375E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fr" sz="1800">
                <a:solidFill>
                  <a:srgbClr val="17375E"/>
                </a:solidFill>
              </a:rPr>
              <a:t>Accès à l’infobulle générale </a:t>
            </a:r>
            <a:endParaRPr b="1" sz="1800">
              <a:solidFill>
                <a:srgbClr val="17375E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Afficher le nom du médecin</a:t>
            </a:r>
            <a:endParaRPr b="1" sz="2000">
              <a:solidFill>
                <a:srgbClr val="17375E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Ajout de nouveaux filtres étendus</a:t>
            </a:r>
            <a:endParaRPr b="1" sz="2000">
              <a:solidFill>
                <a:srgbClr val="17375E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fr" sz="1800">
                <a:solidFill>
                  <a:srgbClr val="17375E"/>
                </a:solidFill>
              </a:rPr>
              <a:t>pour les patients fusionnés</a:t>
            </a:r>
            <a:endParaRPr b="1" sz="1800">
              <a:solidFill>
                <a:srgbClr val="17375E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fr" sz="1800">
                <a:solidFill>
                  <a:srgbClr val="17375E"/>
                </a:solidFill>
              </a:rPr>
              <a:t>champ de recherche sur les formulaires (ID Formulaire)</a:t>
            </a:r>
            <a:endParaRPr b="1" sz="1800">
              <a:solidFill>
                <a:srgbClr val="17375E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7375E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17375E"/>
                </a:solidFill>
              </a:rPr>
              <a:t>					</a:t>
            </a:r>
            <a:r>
              <a:rPr b="1" lang="fr" sz="2000">
                <a:solidFill>
                  <a:schemeClr val="dk2"/>
                </a:solidFill>
              </a:rPr>
              <a:t>Pensez à récupérer l’ID du formulaire au préalable</a:t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</a:endParaRPr>
          </a:p>
        </p:txBody>
      </p:sp>
      <p:pic>
        <p:nvPicPr>
          <p:cNvPr id="424" name="Google Shape;42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2225" y="1271250"/>
            <a:ext cx="949575" cy="9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1163" y="4740263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7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LISTES DE TRAVAIL</a:t>
            </a:r>
            <a:endParaRPr/>
          </a:p>
        </p:txBody>
      </p:sp>
      <p:sp>
        <p:nvSpPr>
          <p:cNvPr id="431" name="Google Shape;431;p47"/>
          <p:cNvSpPr txBox="1"/>
          <p:nvPr>
            <p:ph idx="1" type="body"/>
          </p:nvPr>
        </p:nvSpPr>
        <p:spPr>
          <a:xfrm>
            <a:off x="202200" y="1271250"/>
            <a:ext cx="8739600" cy="53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Sortie </a:t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Accès à l’infobulle générale depuis la liste</a:t>
            </a:r>
            <a:endParaRPr b="1" sz="2000">
              <a:solidFill>
                <a:srgbClr val="17375E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Afficher le nom du médecin</a:t>
            </a:r>
            <a:endParaRPr b="1" sz="2000">
              <a:solidFill>
                <a:srgbClr val="17375E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</a:rPr>
              <a:t>Gestion/Gestion des groupes  : </a:t>
            </a:r>
            <a:r>
              <a:rPr b="1" lang="fr" sz="2000">
                <a:solidFill>
                  <a:srgbClr val="E2001A"/>
                </a:solidFill>
              </a:rPr>
              <a:t>Pour le groupe ajouter</a:t>
            </a:r>
            <a:endParaRPr b="1" sz="2000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E2001A"/>
                </a:solidFill>
              </a:rPr>
              <a:t>- Urgences -&gt; InfoBulle_Visualisation</a:t>
            </a:r>
            <a:endParaRPr b="1" sz="2000">
              <a:solidFill>
                <a:srgbClr val="E200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</a:rPr>
              <a:t>Gestion/Options Globales/Options listes travail  : </a:t>
            </a:r>
            <a:endParaRPr b="1" sz="2000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E2001A"/>
                </a:solidFill>
              </a:rPr>
              <a:t>- limiterAffichageMedecins </a:t>
            </a:r>
            <a:endParaRPr b="1" sz="1800">
              <a:solidFill>
                <a:srgbClr val="17375E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E200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</a:endParaRPr>
          </a:p>
        </p:txBody>
      </p:sp>
      <p:pic>
        <p:nvPicPr>
          <p:cNvPr id="432" name="Google Shape;43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2825" y="1271250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643125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8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LISTES DE TRAVAIL</a:t>
            </a:r>
            <a:endParaRPr/>
          </a:p>
        </p:txBody>
      </p:sp>
      <p:sp>
        <p:nvSpPr>
          <p:cNvPr id="439" name="Google Shape;439;p48"/>
          <p:cNvSpPr txBox="1"/>
          <p:nvPr>
            <p:ph idx="1" type="body"/>
          </p:nvPr>
        </p:nvSpPr>
        <p:spPr>
          <a:xfrm>
            <a:off x="202200" y="1271250"/>
            <a:ext cx="8739600" cy="53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Mouvements</a:t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Ajout de la date d'admission</a:t>
            </a:r>
            <a:endParaRPr b="1" sz="2000">
              <a:solidFill>
                <a:srgbClr val="17375E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Filtre d’affichage des messages</a:t>
            </a:r>
            <a:endParaRPr b="1" sz="2000">
              <a:solidFill>
                <a:srgbClr val="17375E"/>
              </a:solidFill>
            </a:endParaRP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○"/>
            </a:pPr>
            <a:r>
              <a:rPr b="1" lang="fr" sz="2000">
                <a:solidFill>
                  <a:srgbClr val="17375E"/>
                </a:solidFill>
              </a:rPr>
              <a:t>Tous</a:t>
            </a:r>
            <a:endParaRPr b="1" sz="2000">
              <a:solidFill>
                <a:srgbClr val="17375E"/>
              </a:solidFill>
            </a:endParaRP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○"/>
            </a:pPr>
            <a:r>
              <a:rPr b="1" lang="fr" sz="2000">
                <a:solidFill>
                  <a:srgbClr val="17375E"/>
                </a:solidFill>
              </a:rPr>
              <a:t>Tous les changements d’UF</a:t>
            </a:r>
            <a:endParaRPr b="1" sz="2000">
              <a:solidFill>
                <a:srgbClr val="17375E"/>
              </a:solidFill>
            </a:endParaRP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○"/>
            </a:pPr>
            <a:r>
              <a:rPr b="1" lang="fr" sz="2000">
                <a:solidFill>
                  <a:srgbClr val="17375E"/>
                </a:solidFill>
              </a:rPr>
              <a:t>Toutes les sorties</a:t>
            </a:r>
            <a:endParaRPr b="1" sz="2000">
              <a:solidFill>
                <a:srgbClr val="17375E"/>
              </a:solidFill>
            </a:endParaRP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○"/>
            </a:pPr>
            <a:r>
              <a:rPr b="1" lang="fr" sz="2000">
                <a:solidFill>
                  <a:srgbClr val="17375E"/>
                </a:solidFill>
              </a:rPr>
              <a:t>Les derniers messages traités (7 jours par défaut)</a:t>
            </a:r>
            <a:endParaRPr b="1" sz="2000">
              <a:solidFill>
                <a:srgbClr val="17375E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7375E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7375E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7375E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</a:rPr>
              <a:t>Gestion/Options Globales/Options listes travail  : </a:t>
            </a:r>
            <a:endParaRPr b="1" sz="2000">
              <a:solidFill>
                <a:schemeClr val="dk2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E2001A"/>
                </a:solidFill>
              </a:rPr>
              <a:t>- delaiAffichageMouvements</a:t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</a:endParaRPr>
          </a:p>
        </p:txBody>
      </p:sp>
      <p:pic>
        <p:nvPicPr>
          <p:cNvPr id="440" name="Google Shape;44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2225" y="1271250"/>
            <a:ext cx="949575" cy="9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924600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"/>
          <p:cNvSpPr/>
          <p:nvPr/>
        </p:nvSpPr>
        <p:spPr>
          <a:xfrm>
            <a:off x="0" y="1915750"/>
            <a:ext cx="431400" cy="433500"/>
          </a:xfrm>
          <a:prstGeom prst="rect">
            <a:avLst/>
          </a:prstGeom>
          <a:solidFill>
            <a:srgbClr val="0143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8" name="Google Shape;128;p13"/>
          <p:cNvSpPr/>
          <p:nvPr/>
        </p:nvSpPr>
        <p:spPr>
          <a:xfrm>
            <a:off x="-3" y="2517975"/>
            <a:ext cx="8858100" cy="433500"/>
          </a:xfrm>
          <a:prstGeom prst="rect">
            <a:avLst/>
          </a:prstGeom>
          <a:solidFill>
            <a:srgbClr val="1BAE9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9" name="Google Shape;129;p13"/>
          <p:cNvSpPr/>
          <p:nvPr/>
        </p:nvSpPr>
        <p:spPr>
          <a:xfrm>
            <a:off x="-1" y="3120175"/>
            <a:ext cx="431400" cy="433500"/>
          </a:xfrm>
          <a:prstGeom prst="rect">
            <a:avLst/>
          </a:prstGeom>
          <a:solidFill>
            <a:srgbClr val="8E47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0" name="Google Shape;130;p13"/>
          <p:cNvSpPr/>
          <p:nvPr/>
        </p:nvSpPr>
        <p:spPr>
          <a:xfrm>
            <a:off x="-1" y="4324600"/>
            <a:ext cx="431400" cy="4335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1" name="Google Shape;131;p13"/>
          <p:cNvSpPr/>
          <p:nvPr/>
        </p:nvSpPr>
        <p:spPr>
          <a:xfrm>
            <a:off x="0" y="3722400"/>
            <a:ext cx="431400" cy="433500"/>
          </a:xfrm>
          <a:prstGeom prst="rect">
            <a:avLst/>
          </a:prstGeom>
          <a:solidFill>
            <a:srgbClr val="1E91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2" name="Google Shape;132;p13"/>
          <p:cNvSpPr/>
          <p:nvPr/>
        </p:nvSpPr>
        <p:spPr>
          <a:xfrm>
            <a:off x="0" y="4926823"/>
            <a:ext cx="431400" cy="433500"/>
          </a:xfrm>
          <a:prstGeom prst="rect">
            <a:avLst/>
          </a:prstGeom>
          <a:solidFill>
            <a:srgbClr val="296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3" name="Google Shape;133;p13"/>
          <p:cNvSpPr/>
          <p:nvPr/>
        </p:nvSpPr>
        <p:spPr>
          <a:xfrm>
            <a:off x="660925" y="1915750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Equipe TU </a:t>
            </a:r>
            <a:r>
              <a:rPr lang="fr" sz="2000">
                <a:solidFill>
                  <a:srgbClr val="734B35"/>
                </a:solidFill>
              </a:rPr>
              <a:t> </a:t>
            </a:r>
            <a:endParaRPr sz="2000">
              <a:solidFill>
                <a:srgbClr val="1F497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13"/>
          <p:cNvSpPr/>
          <p:nvPr/>
        </p:nvSpPr>
        <p:spPr>
          <a:xfrm>
            <a:off x="660925" y="2517966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lt1"/>
                </a:solidFill>
              </a:rPr>
              <a:t>Rappels </a:t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660925" y="3120183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Clubs / Versions </a:t>
            </a:r>
            <a:endParaRPr b="1"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13"/>
          <p:cNvSpPr/>
          <p:nvPr/>
        </p:nvSpPr>
        <p:spPr>
          <a:xfrm>
            <a:off x="660925" y="4324603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Évolutions de la V3.19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lt1"/>
                </a:solidFill>
              </a:rPr>
              <a:t>de la V3.18 </a:t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13"/>
          <p:cNvSpPr/>
          <p:nvPr/>
        </p:nvSpPr>
        <p:spPr>
          <a:xfrm>
            <a:off x="660925" y="3722399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État des sites</a:t>
            </a:r>
            <a:endParaRPr b="1"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13"/>
          <p:cNvSpPr/>
          <p:nvPr/>
        </p:nvSpPr>
        <p:spPr>
          <a:xfrm>
            <a:off x="660925" y="4926832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La lettre de liaison</a:t>
            </a:r>
            <a:endParaRPr sz="2000">
              <a:solidFill>
                <a:srgbClr val="1F497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13"/>
          <p:cNvSpPr/>
          <p:nvPr/>
        </p:nvSpPr>
        <p:spPr>
          <a:xfrm>
            <a:off x="0" y="5529050"/>
            <a:ext cx="431400" cy="433500"/>
          </a:xfrm>
          <a:prstGeom prst="rect">
            <a:avLst/>
          </a:prstGeom>
          <a:solidFill>
            <a:srgbClr val="116F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0" name="Google Shape;140;p13"/>
          <p:cNvSpPr/>
          <p:nvPr/>
        </p:nvSpPr>
        <p:spPr>
          <a:xfrm>
            <a:off x="660925" y="5529024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Version 3.20 et Tour de table des demandes </a:t>
            </a:r>
            <a:endParaRPr sz="2000">
              <a:solidFill>
                <a:srgbClr val="1F497D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9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GESTION</a:t>
            </a:r>
            <a:endParaRPr/>
          </a:p>
        </p:txBody>
      </p:sp>
      <p:sp>
        <p:nvSpPr>
          <p:cNvPr id="447" name="Google Shape;447;p49"/>
          <p:cNvSpPr txBox="1"/>
          <p:nvPr>
            <p:ph idx="1" type="body"/>
          </p:nvPr>
        </p:nvSpPr>
        <p:spPr>
          <a:xfrm>
            <a:off x="356825" y="1485650"/>
            <a:ext cx="8581200" cy="50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Gestion des groupes</a:t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98C713"/>
              </a:solidFill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Optimisation de l’affichage et de la saisie</a:t>
            </a:r>
            <a:endParaRPr b="1" sz="2000">
              <a:solidFill>
                <a:srgbClr val="17375E"/>
              </a:solidFill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Affichage du nombre des groupes est limité à 20 (défaut)</a:t>
            </a:r>
            <a:endParaRPr b="1" sz="2000">
              <a:solidFill>
                <a:srgbClr val="17375E"/>
              </a:solidFill>
            </a:endParaRPr>
          </a:p>
          <a:p>
            <a:pPr indent="-3556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b="1" lang="fr" sz="2000">
                <a:solidFill>
                  <a:srgbClr val="17375E"/>
                </a:solidFill>
              </a:rPr>
              <a:t>Gestion par filtre</a:t>
            </a:r>
            <a:endParaRPr b="1" sz="2000">
              <a:solidFill>
                <a:srgbClr val="17375E"/>
              </a:solidFill>
            </a:endParaRPr>
          </a:p>
          <a:p>
            <a:pPr indent="-3556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b="1" lang="fr" sz="2000">
                <a:solidFill>
                  <a:srgbClr val="17375E"/>
                </a:solidFill>
              </a:rPr>
              <a:t>Avec infobulle de rappel au survol</a:t>
            </a:r>
            <a:endParaRPr b="1" sz="2000">
              <a:solidFill>
                <a:srgbClr val="17375E"/>
              </a:solidFill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Suppression des droits </a:t>
            </a:r>
            <a:r>
              <a:rPr b="1" lang="fr" sz="2000">
                <a:solidFill>
                  <a:srgbClr val="17375E"/>
                </a:solidFill>
              </a:rPr>
              <a:t>liés</a:t>
            </a:r>
            <a:r>
              <a:rPr b="1" lang="fr" sz="2000">
                <a:solidFill>
                  <a:srgbClr val="17375E"/>
                </a:solidFill>
              </a:rPr>
              <a:t> aux liens </a:t>
            </a:r>
            <a:r>
              <a:rPr b="1" lang="fr" sz="2000">
                <a:solidFill>
                  <a:srgbClr val="17375E"/>
                </a:solidFill>
              </a:rPr>
              <a:t>supprimés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Options globales</a:t>
            </a:r>
            <a:endParaRPr b="1" sz="2000">
              <a:solidFill>
                <a:srgbClr val="98C713"/>
              </a:solidFill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Création d’une option pour limiter l’affichage du nombre de groupe dans la gestion des groupes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</a:rPr>
              <a:t>Gestion/Options Globales/Administration  : </a:t>
            </a:r>
            <a:r>
              <a:rPr b="1" lang="fr" sz="2000">
                <a:solidFill>
                  <a:srgbClr val="E2001A"/>
                </a:solidFill>
              </a:rPr>
              <a:t>Option</a:t>
            </a:r>
            <a:endParaRPr b="1" sz="2000">
              <a:solidFill>
                <a:schemeClr val="dk2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E2001A"/>
                </a:solidFill>
              </a:rPr>
              <a:t>- nb_max_groupes</a:t>
            </a:r>
            <a:endParaRPr sz="850">
              <a:solidFill>
                <a:srgbClr val="222222"/>
              </a:solidFill>
              <a:highlight>
                <a:srgbClr val="FFF0F5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222222"/>
              </a:solidFill>
              <a:highlight>
                <a:srgbClr val="FFF0F5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E200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16F6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Options globales/ Authentification</a:t>
            </a:r>
            <a:endParaRPr b="1" sz="2000">
              <a:solidFill>
                <a:srgbClr val="98C71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 sz="2000"/>
              <a:t>L’option </a:t>
            </a:r>
            <a:r>
              <a:rPr b="1" i="1" lang="fr" sz="2000"/>
              <a:t>affichageUserBienvenue</a:t>
            </a:r>
            <a:r>
              <a:rPr lang="fr" sz="2000"/>
              <a:t> à été améliorée.(plus de choix)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448" name="Google Shape;44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2825" y="1271250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5192175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0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GESTION</a:t>
            </a:r>
            <a:endParaRPr/>
          </a:p>
        </p:txBody>
      </p:sp>
      <p:sp>
        <p:nvSpPr>
          <p:cNvPr id="455" name="Google Shape;455;p50"/>
          <p:cNvSpPr txBox="1"/>
          <p:nvPr>
            <p:ph idx="1" type="body"/>
          </p:nvPr>
        </p:nvSpPr>
        <p:spPr>
          <a:xfrm>
            <a:off x="356825" y="1485650"/>
            <a:ext cx="8581200" cy="50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Annuaire </a:t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98C71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Ajout de d’une signature 150pxX150px pour médecins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</a:rPr>
              <a:t>Gestion/Annuaire  : </a:t>
            </a:r>
            <a:r>
              <a:rPr b="1" lang="fr" sz="2000">
                <a:solidFill>
                  <a:srgbClr val="E2001A"/>
                </a:solidFill>
              </a:rPr>
              <a:t>Option</a:t>
            </a:r>
            <a:endParaRPr b="1" sz="2000">
              <a:solidFill>
                <a:schemeClr val="dk2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E2001A"/>
                </a:solidFill>
              </a:rPr>
              <a:t>- Signature manuscrite graphique </a:t>
            </a:r>
            <a:endParaRPr sz="850">
              <a:solidFill>
                <a:srgbClr val="222222"/>
              </a:solidFill>
              <a:highlight>
                <a:srgbClr val="FFF0F5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E2001A"/>
              </a:solidFill>
            </a:endParaRPr>
          </a:p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u="sng">
                <a:solidFill>
                  <a:srgbClr val="E2001A"/>
                </a:solidFill>
              </a:rPr>
              <a:t>VOUS DEVEZ ABSOLUMENT UTILISER LA SIGNATURE </a:t>
            </a:r>
            <a:r>
              <a:rPr lang="fr" sz="2000" u="sng">
                <a:solidFill>
                  <a:srgbClr val="E2001A"/>
                </a:solidFill>
              </a:rPr>
              <a:t>LÉGÈRE POUR PROTÉGER L'ÉDITION DES DOCUMENTS.</a:t>
            </a:r>
            <a:endParaRPr sz="2000" u="sng">
              <a:solidFill>
                <a:srgbClr val="E200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</a:rPr>
              <a:t>Gestion/Options Globales/Authentification  : </a:t>
            </a:r>
            <a:r>
              <a:rPr b="1" lang="fr" sz="2000">
                <a:solidFill>
                  <a:srgbClr val="E2001A"/>
                </a:solidFill>
              </a:rPr>
              <a:t>Option</a:t>
            </a:r>
            <a:endParaRPr b="1" sz="2000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E2001A"/>
                </a:solidFill>
              </a:rPr>
              <a:t>- signatureActive</a:t>
            </a:r>
            <a:endParaRPr b="1" sz="2000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</a:rPr>
              <a:t>Fiche/Fiche U/Options/Signature :  </a:t>
            </a:r>
            <a:r>
              <a:rPr b="1" lang="fr" sz="2000">
                <a:solidFill>
                  <a:srgbClr val="E2001A"/>
                </a:solidFill>
              </a:rPr>
              <a:t>Option</a:t>
            </a:r>
            <a:endParaRPr b="1" sz="2000">
              <a:solidFill>
                <a:srgbClr val="E2001A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E2001A"/>
                </a:solidFill>
              </a:rPr>
              <a:t>- sign_document</a:t>
            </a:r>
            <a:endParaRPr b="1" sz="2000">
              <a:solidFill>
                <a:srgbClr val="E200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456" name="Google Shape;45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9050" y="1344825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750" y="2657375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5775" y="3696350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750" y="4992475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1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GESTION </a:t>
            </a:r>
            <a:endParaRPr/>
          </a:p>
        </p:txBody>
      </p:sp>
      <p:sp>
        <p:nvSpPr>
          <p:cNvPr id="465" name="Google Shape;465;p51"/>
          <p:cNvSpPr txBox="1"/>
          <p:nvPr>
            <p:ph idx="1" type="body"/>
          </p:nvPr>
        </p:nvSpPr>
        <p:spPr>
          <a:xfrm>
            <a:off x="356825" y="1485650"/>
            <a:ext cx="8581200" cy="50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Formulaires</a:t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98C71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Ajout d’une option pour afficher les cartouches paramétrés au niveau des observations de la fiche médicale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Gestion d'une action "Envoi par e-mail"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Gestion de droits spécifiques attribuables à des professionnels pour une partie d’un formulaire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Message d’alerte pour la création d’un nouveau formulaire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466" name="Google Shape;46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2225" y="1271250"/>
            <a:ext cx="949575" cy="9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2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GESTION </a:t>
            </a:r>
            <a:endParaRPr/>
          </a:p>
        </p:txBody>
      </p:sp>
      <p:sp>
        <p:nvSpPr>
          <p:cNvPr id="472" name="Google Shape;472;p52"/>
          <p:cNvSpPr txBox="1"/>
          <p:nvPr>
            <p:ph idx="1" type="body"/>
          </p:nvPr>
        </p:nvSpPr>
        <p:spPr>
          <a:xfrm>
            <a:off x="356825" y="1485650"/>
            <a:ext cx="8581200" cy="50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Formulaires</a:t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Optimisation du chargement des formulaires,</a:t>
            </a:r>
            <a:endParaRPr b="1" sz="2000">
              <a:solidFill>
                <a:srgbClr val="17375E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Char char="○"/>
            </a:pPr>
            <a:r>
              <a:rPr lang="fr" sz="2000">
                <a:solidFill>
                  <a:srgbClr val="222222"/>
                </a:solidFill>
              </a:rPr>
              <a:t>La modification se fait item par item</a:t>
            </a:r>
            <a:endParaRPr sz="2000">
              <a:solidFill>
                <a:srgbClr val="222222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Char char="○"/>
            </a:pPr>
            <a:r>
              <a:rPr lang="fr" sz="2000">
                <a:solidFill>
                  <a:srgbClr val="222222"/>
                </a:solidFill>
              </a:rPr>
              <a:t>Possibilité de masquer les items supprimés </a:t>
            </a:r>
            <a:endParaRPr b="1" sz="2000">
              <a:solidFill>
                <a:srgbClr val="17375E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Intégration des retours à la ligne entre chaque valeur 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Affichage du code lors du déplacement d'un item 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473" name="Google Shape;47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9050" y="1344825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3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98C713"/>
                </a:solidFill>
                <a:latin typeface="Arial"/>
                <a:ea typeface="Arial"/>
                <a:cs typeface="Arial"/>
                <a:sym typeface="Arial"/>
              </a:rPr>
              <a:t>FORMULAIRES</a:t>
            </a:r>
            <a:r>
              <a:rPr lang="fr"/>
              <a:t>      </a:t>
            </a:r>
            <a:endParaRPr/>
          </a:p>
        </p:txBody>
      </p:sp>
      <p:sp>
        <p:nvSpPr>
          <p:cNvPr id="479" name="Google Shape;479;p53"/>
          <p:cNvSpPr txBox="1"/>
          <p:nvPr>
            <p:ph idx="1" type="body"/>
          </p:nvPr>
        </p:nvSpPr>
        <p:spPr>
          <a:xfrm>
            <a:off x="356825" y="1485650"/>
            <a:ext cx="8581200" cy="50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Créer un formulaire pour une enquête</a:t>
            </a:r>
            <a:endParaRPr b="1" sz="2000">
              <a:solidFill>
                <a:srgbClr val="17375E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Déclencher un formulaire </a:t>
            </a:r>
            <a:endParaRPr b="1" sz="2000">
              <a:solidFill>
                <a:srgbClr val="17375E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○"/>
            </a:pPr>
            <a:r>
              <a:rPr b="1" lang="fr" sz="2000">
                <a:solidFill>
                  <a:srgbClr val="17375E"/>
                </a:solidFill>
              </a:rPr>
              <a:t>via un alermatisme	</a:t>
            </a:r>
            <a:endParaRPr b="1" sz="2000">
              <a:solidFill>
                <a:srgbClr val="17375E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○"/>
            </a:pPr>
            <a:r>
              <a:rPr b="1" lang="fr" sz="2000">
                <a:solidFill>
                  <a:srgbClr val="17375E"/>
                </a:solidFill>
              </a:rPr>
              <a:t>pour un bon d’imagerie</a:t>
            </a:r>
            <a:endParaRPr b="1" sz="2000">
              <a:solidFill>
                <a:srgbClr val="17375E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Rechercher les formulaires saisis dans l’onglet Sortis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480" name="Google Shape;48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9038" y="1485638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4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GESTION </a:t>
            </a:r>
            <a:endParaRPr/>
          </a:p>
        </p:txBody>
      </p:sp>
      <p:sp>
        <p:nvSpPr>
          <p:cNvPr id="486" name="Google Shape;486;p54"/>
          <p:cNvSpPr txBox="1"/>
          <p:nvPr>
            <p:ph idx="1" type="body"/>
          </p:nvPr>
        </p:nvSpPr>
        <p:spPr>
          <a:xfrm>
            <a:off x="356825" y="1485650"/>
            <a:ext cx="8581200" cy="50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Divers</a:t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98C713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Tache Planifiée : 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17375E"/>
                </a:solidFill>
              </a:rPr>
              <a:t>Création de l'option DureePurgePatientsAttendusManuel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Intégration des ECG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17375E"/>
                </a:solidFill>
              </a:rPr>
              <a:t>Ajout d'une option pour l'intégration avec IPP et date d'examen.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 Renforcement de la sécurité du module de signature légère.</a:t>
            </a:r>
            <a:endParaRPr b="1" sz="2000">
              <a:solidFill>
                <a:srgbClr val="17375E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○"/>
            </a:pPr>
            <a:r>
              <a:rPr b="1" lang="fr" sz="2000">
                <a:solidFill>
                  <a:srgbClr val="17375E"/>
                </a:solidFill>
              </a:rPr>
              <a:t>Nombre de tentative</a:t>
            </a:r>
            <a:endParaRPr b="1" sz="2000">
              <a:solidFill>
                <a:srgbClr val="17375E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○"/>
            </a:pPr>
            <a:r>
              <a:rPr b="1" lang="fr" sz="2000">
                <a:solidFill>
                  <a:srgbClr val="17375E"/>
                </a:solidFill>
              </a:rPr>
              <a:t>Persistance des Combinaisons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487" name="Google Shape;48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2225" y="1271250"/>
            <a:ext cx="949575" cy="9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5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GESTION </a:t>
            </a:r>
            <a:endParaRPr/>
          </a:p>
        </p:txBody>
      </p:sp>
      <p:sp>
        <p:nvSpPr>
          <p:cNvPr id="493" name="Google Shape;493;p55"/>
          <p:cNvSpPr txBox="1"/>
          <p:nvPr>
            <p:ph idx="1" type="body"/>
          </p:nvPr>
        </p:nvSpPr>
        <p:spPr>
          <a:xfrm>
            <a:off x="356825" y="1485650"/>
            <a:ext cx="8581200" cy="50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Divers</a:t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98C713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Tache Planifiée  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Intégration des ECG</a:t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fr" sz="2000">
                <a:solidFill>
                  <a:srgbClr val="17375E"/>
                </a:solidFill>
              </a:rPr>
              <a:t> Renforcement de la sécurité du module de signature légère.</a:t>
            </a:r>
            <a:endParaRPr b="1" sz="2000">
              <a:solidFill>
                <a:srgbClr val="17375E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</a:rPr>
              <a:t>Gestion/Options Globales/Authentification  : </a:t>
            </a:r>
            <a:r>
              <a:rPr b="1" lang="fr" sz="2000">
                <a:solidFill>
                  <a:srgbClr val="E2001A"/>
                </a:solidFill>
              </a:rPr>
              <a:t>Option</a:t>
            </a:r>
            <a:endParaRPr b="1" sz="2000">
              <a:solidFill>
                <a:srgbClr val="E200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50">
                <a:solidFill>
                  <a:srgbClr val="222222"/>
                </a:solidFill>
                <a:highlight>
                  <a:srgbClr val="FFBADC"/>
                </a:highlight>
                <a:latin typeface="Verdana"/>
                <a:ea typeface="Verdana"/>
                <a:cs typeface="Verdana"/>
                <a:sym typeface="Verdana"/>
              </a:rPr>
              <a:t>signatureNombre	</a:t>
            </a:r>
            <a:r>
              <a:rPr b="1" lang="fr" sz="2000">
                <a:solidFill>
                  <a:srgbClr val="E2001A"/>
                </a:solidFill>
              </a:rPr>
              <a:t>- signatureNombreEssais</a:t>
            </a:r>
            <a:endParaRPr b="1" sz="2000">
              <a:solidFill>
                <a:srgbClr val="E200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494" name="Google Shape;49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9050" y="1485650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9450" y="1842200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2075" y="2909513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825" y="4769700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6"/>
          <p:cNvSpPr/>
          <p:nvPr/>
        </p:nvSpPr>
        <p:spPr>
          <a:xfrm>
            <a:off x="0" y="1915750"/>
            <a:ext cx="431400" cy="433500"/>
          </a:xfrm>
          <a:prstGeom prst="rect">
            <a:avLst/>
          </a:prstGeom>
          <a:solidFill>
            <a:srgbClr val="0143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03" name="Google Shape;503;p56"/>
          <p:cNvSpPr/>
          <p:nvPr/>
        </p:nvSpPr>
        <p:spPr>
          <a:xfrm>
            <a:off x="0" y="2517975"/>
            <a:ext cx="431400" cy="433500"/>
          </a:xfrm>
          <a:prstGeom prst="rect">
            <a:avLst/>
          </a:prstGeom>
          <a:solidFill>
            <a:srgbClr val="1BAE9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04" name="Google Shape;504;p56"/>
          <p:cNvSpPr/>
          <p:nvPr/>
        </p:nvSpPr>
        <p:spPr>
          <a:xfrm>
            <a:off x="0" y="3120179"/>
            <a:ext cx="431400" cy="433500"/>
          </a:xfrm>
          <a:prstGeom prst="rect">
            <a:avLst/>
          </a:prstGeom>
          <a:solidFill>
            <a:srgbClr val="8E47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05" name="Google Shape;505;p56"/>
          <p:cNvSpPr/>
          <p:nvPr/>
        </p:nvSpPr>
        <p:spPr>
          <a:xfrm>
            <a:off x="-1" y="4324600"/>
            <a:ext cx="431400" cy="4335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06" name="Google Shape;506;p56"/>
          <p:cNvSpPr/>
          <p:nvPr/>
        </p:nvSpPr>
        <p:spPr>
          <a:xfrm>
            <a:off x="0" y="3722400"/>
            <a:ext cx="431400" cy="433500"/>
          </a:xfrm>
          <a:prstGeom prst="rect">
            <a:avLst/>
          </a:prstGeom>
          <a:solidFill>
            <a:srgbClr val="1E91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07" name="Google Shape;507;p56"/>
          <p:cNvSpPr/>
          <p:nvPr/>
        </p:nvSpPr>
        <p:spPr>
          <a:xfrm>
            <a:off x="-1" y="4926825"/>
            <a:ext cx="8858100" cy="433500"/>
          </a:xfrm>
          <a:prstGeom prst="rect">
            <a:avLst/>
          </a:prstGeom>
          <a:solidFill>
            <a:srgbClr val="296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08" name="Google Shape;508;p56"/>
          <p:cNvSpPr/>
          <p:nvPr/>
        </p:nvSpPr>
        <p:spPr>
          <a:xfrm>
            <a:off x="660925" y="1915750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Equipe TU </a:t>
            </a:r>
            <a:r>
              <a:rPr lang="fr" sz="2000">
                <a:solidFill>
                  <a:srgbClr val="734B35"/>
                </a:solidFill>
              </a:rPr>
              <a:t> </a:t>
            </a:r>
            <a:endParaRPr sz="2000">
              <a:solidFill>
                <a:srgbClr val="1F497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9" name="Google Shape;509;p56"/>
          <p:cNvSpPr/>
          <p:nvPr/>
        </p:nvSpPr>
        <p:spPr>
          <a:xfrm>
            <a:off x="660925" y="2517966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Rappels </a:t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0" name="Google Shape;510;p56"/>
          <p:cNvSpPr/>
          <p:nvPr/>
        </p:nvSpPr>
        <p:spPr>
          <a:xfrm>
            <a:off x="660925" y="3120183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Clubs / Versions </a:t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1" name="Google Shape;511;p56"/>
          <p:cNvSpPr/>
          <p:nvPr/>
        </p:nvSpPr>
        <p:spPr>
          <a:xfrm>
            <a:off x="660925" y="4324603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Évolutions de la V3.19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512" name="Google Shape;512;p56"/>
          <p:cNvSpPr/>
          <p:nvPr/>
        </p:nvSpPr>
        <p:spPr>
          <a:xfrm>
            <a:off x="660925" y="3722399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État des sites</a:t>
            </a:r>
            <a:endParaRPr b="1"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3" name="Google Shape;513;p56"/>
          <p:cNvSpPr/>
          <p:nvPr/>
        </p:nvSpPr>
        <p:spPr>
          <a:xfrm>
            <a:off x="660925" y="4926832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lt1"/>
                </a:solidFill>
              </a:rPr>
              <a:t>La lettre de liaison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4" name="Google Shape;514;p56"/>
          <p:cNvSpPr/>
          <p:nvPr/>
        </p:nvSpPr>
        <p:spPr>
          <a:xfrm>
            <a:off x="0" y="5529050"/>
            <a:ext cx="431400" cy="433500"/>
          </a:xfrm>
          <a:prstGeom prst="rect">
            <a:avLst/>
          </a:prstGeom>
          <a:solidFill>
            <a:srgbClr val="116F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15" name="Google Shape;515;p56"/>
          <p:cNvSpPr/>
          <p:nvPr/>
        </p:nvSpPr>
        <p:spPr>
          <a:xfrm>
            <a:off x="660925" y="5529024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Version 3.20 et Tour de table des demandes </a:t>
            </a:r>
            <a:endParaRPr sz="2000">
              <a:solidFill>
                <a:srgbClr val="1F497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7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Lettre de liaison (LdL)</a:t>
            </a:r>
            <a:endParaRPr/>
          </a:p>
        </p:txBody>
      </p:sp>
      <p:sp>
        <p:nvSpPr>
          <p:cNvPr id="521" name="Google Shape;521;p57"/>
          <p:cNvSpPr txBox="1"/>
          <p:nvPr>
            <p:ph idx="1" type="body"/>
          </p:nvPr>
        </p:nvSpPr>
        <p:spPr>
          <a:xfrm>
            <a:off x="356825" y="1485650"/>
            <a:ext cx="8581200" cy="47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Cadre réglementaire</a:t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lang="fr" sz="2000">
                <a:solidFill>
                  <a:schemeClr val="dk2"/>
                </a:solidFill>
                <a:highlight>
                  <a:srgbClr val="FFFFFF"/>
                </a:highlight>
              </a:rPr>
              <a:t>Décret n° 2016-995 du 20 juillet 2016 relatif aux lettres de liaison</a:t>
            </a:r>
            <a:r>
              <a:rPr lang="fr" sz="2000">
                <a:solidFill>
                  <a:schemeClr val="dk2"/>
                </a:solidFill>
                <a:highlight>
                  <a:srgbClr val="FFFFFF"/>
                </a:highlight>
              </a:rPr>
              <a:t> </a:t>
            </a:r>
            <a:endParaRPr sz="20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fr" sz="2000">
                <a:solidFill>
                  <a:schemeClr val="dk2"/>
                </a:solidFill>
                <a:highlight>
                  <a:srgbClr val="FFFFFF"/>
                </a:highlight>
              </a:rPr>
              <a:t>Périmètre</a:t>
            </a:r>
            <a:endParaRPr sz="20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fr" sz="2000">
                <a:solidFill>
                  <a:schemeClr val="dk2"/>
                </a:solidFill>
                <a:highlight>
                  <a:srgbClr val="FFFFFF"/>
                </a:highlight>
              </a:rPr>
              <a:t>Patients hospitalisés </a:t>
            </a:r>
            <a:endParaRPr sz="20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fr" sz="2000">
                <a:solidFill>
                  <a:schemeClr val="dk2"/>
                </a:solidFill>
                <a:highlight>
                  <a:srgbClr val="FFFFFF"/>
                </a:highlight>
              </a:rPr>
              <a:t>Sortants du service (= UHCD mono RUM)</a:t>
            </a:r>
            <a:endParaRPr sz="20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fr" sz="2000">
                <a:solidFill>
                  <a:schemeClr val="dk2"/>
                </a:solidFill>
                <a:highlight>
                  <a:srgbClr val="FFFFFF"/>
                </a:highlight>
              </a:rPr>
              <a:t>Le jour de la sortie</a:t>
            </a:r>
            <a:endParaRPr sz="20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Périmètre paramétrable</a:t>
            </a:r>
            <a:endParaRPr b="1" sz="2000">
              <a:solidFill>
                <a:srgbClr val="98C71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fr" sz="2000">
                <a:solidFill>
                  <a:schemeClr val="dk2"/>
                </a:solidFill>
                <a:highlight>
                  <a:srgbClr val="FFFFFF"/>
                </a:highlight>
              </a:rPr>
              <a:t>Type de séjour </a:t>
            </a:r>
            <a:endParaRPr sz="20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fr" sz="2000">
                <a:solidFill>
                  <a:schemeClr val="dk2"/>
                </a:solidFill>
                <a:highlight>
                  <a:srgbClr val="FFFFFF"/>
                </a:highlight>
              </a:rPr>
              <a:t>Hospitalisation mono RUM</a:t>
            </a:r>
            <a:endParaRPr sz="20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fr" sz="2000">
                <a:solidFill>
                  <a:schemeClr val="dk2"/>
                </a:solidFill>
                <a:highlight>
                  <a:srgbClr val="FFFFFF"/>
                </a:highlight>
              </a:rPr>
              <a:t>Hospitalisation en service</a:t>
            </a:r>
            <a:endParaRPr sz="20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fr" sz="2000">
                <a:solidFill>
                  <a:schemeClr val="dk2"/>
                </a:solidFill>
                <a:highlight>
                  <a:srgbClr val="FFFFFF"/>
                </a:highlight>
              </a:rPr>
              <a:t>Facturation type externe</a:t>
            </a:r>
            <a:endParaRPr sz="20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fr" sz="2000">
                <a:solidFill>
                  <a:schemeClr val="dk2"/>
                </a:solidFill>
                <a:highlight>
                  <a:srgbClr val="FFFFFF"/>
                </a:highlight>
              </a:rPr>
              <a:t>Contenu de la lettre de liaison </a:t>
            </a:r>
            <a:endParaRPr b="1" sz="2000">
              <a:solidFill>
                <a:srgbClr val="98C713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8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la lettre de liaison</a:t>
            </a:r>
            <a:endParaRPr/>
          </a:p>
        </p:txBody>
      </p:sp>
      <p:sp>
        <p:nvSpPr>
          <p:cNvPr id="527" name="Google Shape;527;p58"/>
          <p:cNvSpPr txBox="1"/>
          <p:nvPr>
            <p:ph idx="1" type="body"/>
          </p:nvPr>
        </p:nvSpPr>
        <p:spPr>
          <a:xfrm>
            <a:off x="356825" y="1485650"/>
            <a:ext cx="8581200" cy="47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fr" sz="2000">
                <a:solidFill>
                  <a:schemeClr val="dk2"/>
                </a:solidFill>
                <a:highlight>
                  <a:srgbClr val="FFFFFF"/>
                </a:highlight>
              </a:rPr>
              <a:t>Récupération directe </a:t>
            </a:r>
            <a:r>
              <a:rPr b="1" lang="fr" sz="2000">
                <a:solidFill>
                  <a:schemeClr val="dk2"/>
                </a:solidFill>
                <a:highlight>
                  <a:srgbClr val="FFFFFF"/>
                </a:highlight>
              </a:rPr>
              <a:t>et </a:t>
            </a:r>
            <a:r>
              <a:rPr lang="fr" sz="2000">
                <a:solidFill>
                  <a:schemeClr val="dk2"/>
                </a:solidFill>
                <a:highlight>
                  <a:srgbClr val="FFFFFF"/>
                </a:highlight>
              </a:rPr>
              <a:t>non modifiables</a:t>
            </a:r>
            <a:endParaRPr sz="20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fr" sz="1800">
                <a:solidFill>
                  <a:schemeClr val="dk2"/>
                </a:solidFill>
                <a:highlight>
                  <a:srgbClr val="FFFFFF"/>
                </a:highlight>
              </a:rPr>
              <a:t>Traits stricts d’identité du patient</a:t>
            </a:r>
            <a:endParaRPr sz="18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fr" sz="1800">
                <a:solidFill>
                  <a:schemeClr val="dk2"/>
                </a:solidFill>
                <a:highlight>
                  <a:srgbClr val="FFFFFF"/>
                </a:highlight>
              </a:rPr>
              <a:t>Motif de recours aux urgences (Recours de IOA)</a:t>
            </a:r>
            <a:endParaRPr sz="18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fr" sz="1800">
                <a:solidFill>
                  <a:schemeClr val="dk2"/>
                </a:solidFill>
                <a:highlight>
                  <a:srgbClr val="FFFFFF"/>
                </a:highlight>
              </a:rPr>
              <a:t>Identification du médecin receveur (Nom du senior)</a:t>
            </a:r>
            <a:endParaRPr sz="18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fr" sz="1800">
                <a:solidFill>
                  <a:schemeClr val="dk2"/>
                </a:solidFill>
                <a:highlight>
                  <a:srgbClr val="FFFFFF"/>
                </a:highlight>
              </a:rPr>
              <a:t>Liste des examens d’imagerie (Module de prescription d’imagerie)</a:t>
            </a:r>
            <a:endParaRPr sz="18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fr" sz="2000">
                <a:solidFill>
                  <a:schemeClr val="dk2"/>
                </a:solidFill>
                <a:highlight>
                  <a:srgbClr val="FFFFFF"/>
                </a:highlight>
              </a:rPr>
              <a:t>Récupération du DPU </a:t>
            </a:r>
            <a:r>
              <a:rPr b="1" lang="fr" sz="2000">
                <a:solidFill>
                  <a:schemeClr val="dk2"/>
                </a:solidFill>
                <a:highlight>
                  <a:srgbClr val="FFFFFF"/>
                </a:highlight>
              </a:rPr>
              <a:t>et/ou</a:t>
            </a:r>
            <a:r>
              <a:rPr lang="fr" sz="2000">
                <a:solidFill>
                  <a:schemeClr val="dk2"/>
                </a:solidFill>
                <a:highlight>
                  <a:srgbClr val="FFFFFF"/>
                </a:highlight>
              </a:rPr>
              <a:t> modifiables en sortie si manquants</a:t>
            </a:r>
            <a:endParaRPr sz="20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fr" sz="1800">
                <a:solidFill>
                  <a:schemeClr val="dk2"/>
                </a:solidFill>
                <a:highlight>
                  <a:srgbClr val="FFFFFF"/>
                </a:highlight>
              </a:rPr>
              <a:t>Conclusion (Observation “Conclusion”)</a:t>
            </a:r>
            <a:endParaRPr sz="18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fr" sz="1800">
                <a:solidFill>
                  <a:schemeClr val="dk2"/>
                </a:solidFill>
                <a:highlight>
                  <a:srgbClr val="FFFFFF"/>
                </a:highlight>
              </a:rPr>
              <a:t>Suites à Donner (Observation “Suite à donner)</a:t>
            </a:r>
            <a:endParaRPr sz="18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fr" sz="1800">
                <a:solidFill>
                  <a:schemeClr val="dk2"/>
                </a:solidFill>
                <a:highlight>
                  <a:srgbClr val="FFFFFF"/>
                </a:highlight>
              </a:rPr>
              <a:t>Présence d’une BMR (Observation “BMR”)</a:t>
            </a:r>
            <a:endParaRPr sz="18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fr" sz="2000">
                <a:solidFill>
                  <a:schemeClr val="dk2"/>
                </a:solidFill>
                <a:highlight>
                  <a:srgbClr val="FFFFFF"/>
                </a:highlight>
              </a:rPr>
              <a:t>A saisir lors de la sortie</a:t>
            </a:r>
            <a:endParaRPr sz="20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fr" sz="1800">
                <a:solidFill>
                  <a:schemeClr val="dk2"/>
                </a:solidFill>
                <a:highlight>
                  <a:srgbClr val="FFFFFF"/>
                </a:highlight>
              </a:rPr>
              <a:t>Administration de produits sanguins (défaut non, si externe)</a:t>
            </a:r>
            <a:endParaRPr sz="18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fr" sz="1800">
                <a:solidFill>
                  <a:schemeClr val="dk2"/>
                </a:solidFill>
                <a:highlight>
                  <a:srgbClr val="FFFFFF"/>
                </a:highlight>
              </a:rPr>
              <a:t>Pose de matériel implantable (défaut non, si externe)</a:t>
            </a:r>
            <a:endParaRPr sz="18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fr" sz="1800">
                <a:solidFill>
                  <a:schemeClr val="dk2"/>
                </a:solidFill>
                <a:highlight>
                  <a:srgbClr val="FFFFFF"/>
                </a:highlight>
              </a:rPr>
              <a:t>Arrêt d’un traitement personnel (défaut non, si externe)</a:t>
            </a:r>
            <a:endParaRPr sz="18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fr" sz="2000">
                <a:solidFill>
                  <a:schemeClr val="dk2"/>
                </a:solidFill>
                <a:highlight>
                  <a:srgbClr val="FFFFFF"/>
                </a:highlight>
              </a:rPr>
              <a:t>Choix du destinataire</a:t>
            </a:r>
            <a:endParaRPr sz="20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fr" sz="2000">
                <a:solidFill>
                  <a:schemeClr val="dk2"/>
                </a:solidFill>
                <a:highlight>
                  <a:srgbClr val="FFFFFF"/>
                </a:highlight>
              </a:rPr>
              <a:t>Envoi de PJ (Documents du TU par ex courrier de sortie)</a:t>
            </a:r>
            <a:endParaRPr sz="2000">
              <a:solidFill>
                <a:schemeClr val="dk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Arial"/>
                <a:ea typeface="Arial"/>
                <a:cs typeface="Arial"/>
                <a:sym typeface="Arial"/>
              </a:rPr>
              <a:t>Rappels : toujours, encore…et encore...et encore !</a:t>
            </a:r>
            <a:endParaRPr/>
          </a:p>
        </p:txBody>
      </p:sp>
      <p:sp>
        <p:nvSpPr>
          <p:cNvPr id="146" name="Google Shape;146;p14"/>
          <p:cNvSpPr txBox="1"/>
          <p:nvPr>
            <p:ph idx="1" type="body"/>
          </p:nvPr>
        </p:nvSpPr>
        <p:spPr>
          <a:xfrm>
            <a:off x="356825" y="1485650"/>
            <a:ext cx="8581200" cy="47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Adresse de contacts :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just">
              <a:spcBef>
                <a:spcPts val="560"/>
              </a:spcBef>
              <a:spcAft>
                <a:spcPts val="0"/>
              </a:spcAft>
              <a:buClr>
                <a:srgbClr val="0070C0"/>
              </a:buClr>
              <a:buSzPts val="2800"/>
              <a:buChar char="–"/>
            </a:pPr>
            <a:r>
              <a:rPr i="1" lang="fr" sz="28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terminal@orupaca.fr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just">
              <a:spcBef>
                <a:spcPts val="560"/>
              </a:spcBef>
              <a:spcAft>
                <a:spcPts val="0"/>
              </a:spcAft>
              <a:buClr>
                <a:srgbClr val="0070C0"/>
              </a:buClr>
              <a:buSzPts val="2800"/>
              <a:buChar char="–"/>
            </a:pPr>
            <a:r>
              <a:rPr i="1" lang="fr" sz="28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enquetes@orupaca.fr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spcBef>
                <a:spcPts val="24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lang="f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 cas de changement d’administrateur, informer l’ORUPACA </a:t>
            </a: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just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400"/>
              <a:buChar char="–"/>
            </a:pPr>
            <a:r>
              <a:rPr lang="fr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Mise à jour des adresses mails.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just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400"/>
              <a:buChar char="–"/>
            </a:pPr>
            <a:r>
              <a:rPr lang="fr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Mise à jour du ROR pour l’accès REDMINE (Comptes-rendus).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1" marL="742950" rtl="0" algn="just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spcBef>
                <a:spcPts val="480"/>
              </a:spcBef>
              <a:spcAft>
                <a:spcPts val="0"/>
              </a:spcAft>
              <a:buClr>
                <a:srgbClr val="734B35"/>
              </a:buClr>
              <a:buSzPts val="2400"/>
              <a:buChar char="•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Inscription au club TU via</a:t>
            </a:r>
            <a:r>
              <a:rPr lang="fr" sz="2400">
                <a:solidFill>
                  <a:srgbClr val="734B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24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http://tgs.orupaca.fr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just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ans Symbols"/>
              <a:buChar char="–"/>
            </a:pPr>
            <a:r>
              <a:rPr lang="fr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Respecter le format d’inscription </a:t>
            </a:r>
            <a:r>
              <a:rPr lang="f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NOM – ES.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just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ans Symbols"/>
              <a:buChar char="–"/>
            </a:pPr>
            <a:r>
              <a:rPr lang="fr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S’inscrire au moins 24h à l’avance pour les repas.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9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Paramétrage de la lettre de liaison</a:t>
            </a:r>
            <a:endParaRPr/>
          </a:p>
        </p:txBody>
      </p:sp>
      <p:sp>
        <p:nvSpPr>
          <p:cNvPr id="533" name="Google Shape;533;p59"/>
          <p:cNvSpPr txBox="1"/>
          <p:nvPr>
            <p:ph idx="1" type="body"/>
          </p:nvPr>
        </p:nvSpPr>
        <p:spPr>
          <a:xfrm>
            <a:off x="356825" y="1485650"/>
            <a:ext cx="8581200" cy="47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Activation de la Fiche médicale</a:t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=&gt; nécessaire pour la récupération des infos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Paramétrer les éléments de la LdL </a:t>
            </a:r>
            <a:r>
              <a:rPr b="1" lang="fr" sz="1800">
                <a:solidFill>
                  <a:srgbClr val="98C713"/>
                </a:solidFill>
              </a:rPr>
              <a:t>(</a:t>
            </a:r>
            <a:r>
              <a:rPr lang="fr" sz="1800">
                <a:solidFill>
                  <a:schemeClr val="dk2"/>
                </a:solidFill>
                <a:highlight>
                  <a:srgbClr val="FFFFFF"/>
                </a:highlight>
              </a:rPr>
              <a:t>Fiche patient/Synthèse</a:t>
            </a:r>
            <a:r>
              <a:rPr lang="fr" sz="1800">
                <a:solidFill>
                  <a:srgbClr val="98C713"/>
                </a:solidFill>
                <a:highlight>
                  <a:srgbClr val="FFFFFF"/>
                </a:highlight>
              </a:rPr>
              <a:t>)</a:t>
            </a:r>
            <a:endParaRPr sz="1800">
              <a:solidFill>
                <a:srgbClr val="98C713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fr" sz="2000">
                <a:solidFill>
                  <a:schemeClr val="dk2"/>
                </a:solidFill>
                <a:highlight>
                  <a:srgbClr val="FFFFFF"/>
                </a:highlight>
              </a:rPr>
              <a:t>Eléments obligatoires non modifiables</a:t>
            </a:r>
            <a:endParaRPr sz="20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fr" sz="2000">
                <a:solidFill>
                  <a:schemeClr val="dk2"/>
                </a:solidFill>
                <a:highlight>
                  <a:srgbClr val="FFFFFF"/>
                </a:highlight>
              </a:rPr>
              <a:t>Ajout sur la base de la synthèse du DPU</a:t>
            </a:r>
            <a:endParaRPr sz="20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Ajout de PJ  </a:t>
            </a:r>
            <a:r>
              <a:rPr b="1" lang="fr" sz="1800">
                <a:solidFill>
                  <a:srgbClr val="98C713"/>
                </a:solidFill>
              </a:rPr>
              <a:t>(</a:t>
            </a:r>
            <a:r>
              <a:rPr lang="fr" sz="1800">
                <a:solidFill>
                  <a:schemeClr val="dk2"/>
                </a:solidFill>
                <a:highlight>
                  <a:srgbClr val="FFFFFF"/>
                </a:highlight>
              </a:rPr>
              <a:t>Fiche patient/Document</a:t>
            </a:r>
            <a:r>
              <a:rPr lang="fr" sz="1800">
                <a:solidFill>
                  <a:srgbClr val="98C713"/>
                </a:solidFill>
                <a:highlight>
                  <a:srgbClr val="FFFFFF"/>
                </a:highlight>
              </a:rPr>
              <a:t>)</a:t>
            </a:r>
            <a:endParaRPr sz="1800">
              <a:solidFill>
                <a:srgbClr val="98C713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fr" sz="2000">
                <a:solidFill>
                  <a:schemeClr val="dk2"/>
                </a:solidFill>
                <a:highlight>
                  <a:srgbClr val="FFFFFF"/>
                </a:highlight>
              </a:rPr>
              <a:t>Déterminer les documents qui peuvent être PJ de la LdL</a:t>
            </a:r>
            <a:endParaRPr sz="20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 Déterminer le périmètre d’envoi (</a:t>
            </a:r>
            <a:r>
              <a:rPr lang="fr" sz="1800">
                <a:solidFill>
                  <a:schemeClr val="dk2"/>
                </a:solidFill>
                <a:highlight>
                  <a:srgbClr val="FFFFFF"/>
                </a:highlight>
              </a:rPr>
              <a:t>Fiche patient/options</a:t>
            </a:r>
            <a:r>
              <a:rPr lang="fr" sz="1800">
                <a:solidFill>
                  <a:srgbClr val="98C713"/>
                </a:solidFill>
                <a:highlight>
                  <a:srgbClr val="FFFFFF"/>
                </a:highlight>
              </a:rPr>
              <a:t>)</a:t>
            </a:r>
            <a:endParaRPr sz="1800">
              <a:solidFill>
                <a:srgbClr val="98C713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fr" sz="2000">
                <a:solidFill>
                  <a:schemeClr val="dk2"/>
                </a:solidFill>
                <a:highlight>
                  <a:srgbClr val="FFFFFF"/>
                </a:highlight>
              </a:rPr>
              <a:t>Envoi en fonction du type de séjour (par défaut cadre réglementaire)</a:t>
            </a:r>
            <a:endParaRPr sz="20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98C71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</a:rPr>
              <a:t> Activer la lettre de liaison (</a:t>
            </a:r>
            <a:r>
              <a:rPr lang="fr" sz="1800">
                <a:solidFill>
                  <a:schemeClr val="dk2"/>
                </a:solidFill>
                <a:highlight>
                  <a:srgbClr val="FFFFFF"/>
                </a:highlight>
              </a:rPr>
              <a:t>Fiche patient/options</a:t>
            </a:r>
            <a:r>
              <a:rPr lang="fr" sz="1800">
                <a:solidFill>
                  <a:srgbClr val="98C713"/>
                </a:solidFill>
                <a:highlight>
                  <a:srgbClr val="FFFFFF"/>
                </a:highlight>
              </a:rPr>
              <a:t>)</a:t>
            </a:r>
            <a:endParaRPr sz="1800">
              <a:solidFill>
                <a:srgbClr val="98C713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fr" sz="2000">
                <a:solidFill>
                  <a:schemeClr val="dk2"/>
                </a:solidFill>
                <a:highlight>
                  <a:srgbClr val="FFFFFF"/>
                </a:highlight>
              </a:rPr>
              <a:t>Envoi en fonction du type de séjour (par défaut cadre réglementaire)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0"/>
          <p:cNvSpPr/>
          <p:nvPr/>
        </p:nvSpPr>
        <p:spPr>
          <a:xfrm>
            <a:off x="0" y="1915750"/>
            <a:ext cx="431400" cy="433500"/>
          </a:xfrm>
          <a:prstGeom prst="rect">
            <a:avLst/>
          </a:prstGeom>
          <a:solidFill>
            <a:srgbClr val="0143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39" name="Google Shape;539;p60"/>
          <p:cNvSpPr/>
          <p:nvPr/>
        </p:nvSpPr>
        <p:spPr>
          <a:xfrm>
            <a:off x="0" y="2517975"/>
            <a:ext cx="431400" cy="433500"/>
          </a:xfrm>
          <a:prstGeom prst="rect">
            <a:avLst/>
          </a:prstGeom>
          <a:solidFill>
            <a:srgbClr val="1BAE9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40" name="Google Shape;540;p60"/>
          <p:cNvSpPr/>
          <p:nvPr/>
        </p:nvSpPr>
        <p:spPr>
          <a:xfrm>
            <a:off x="0" y="3120179"/>
            <a:ext cx="431400" cy="433500"/>
          </a:xfrm>
          <a:prstGeom prst="rect">
            <a:avLst/>
          </a:prstGeom>
          <a:solidFill>
            <a:srgbClr val="8E47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41" name="Google Shape;541;p60"/>
          <p:cNvSpPr/>
          <p:nvPr/>
        </p:nvSpPr>
        <p:spPr>
          <a:xfrm>
            <a:off x="-1" y="4324600"/>
            <a:ext cx="431400" cy="4335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42" name="Google Shape;542;p60"/>
          <p:cNvSpPr/>
          <p:nvPr/>
        </p:nvSpPr>
        <p:spPr>
          <a:xfrm>
            <a:off x="0" y="3722400"/>
            <a:ext cx="431400" cy="433500"/>
          </a:xfrm>
          <a:prstGeom prst="rect">
            <a:avLst/>
          </a:prstGeom>
          <a:solidFill>
            <a:srgbClr val="1E91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43" name="Google Shape;543;p60"/>
          <p:cNvSpPr/>
          <p:nvPr/>
        </p:nvSpPr>
        <p:spPr>
          <a:xfrm>
            <a:off x="-1" y="4926825"/>
            <a:ext cx="431400" cy="433500"/>
          </a:xfrm>
          <a:prstGeom prst="rect">
            <a:avLst/>
          </a:prstGeom>
          <a:solidFill>
            <a:srgbClr val="296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44" name="Google Shape;544;p60"/>
          <p:cNvSpPr/>
          <p:nvPr/>
        </p:nvSpPr>
        <p:spPr>
          <a:xfrm>
            <a:off x="660925" y="1915750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Equipe TU </a:t>
            </a:r>
            <a:r>
              <a:rPr lang="fr" sz="2000">
                <a:solidFill>
                  <a:srgbClr val="734B35"/>
                </a:solidFill>
              </a:rPr>
              <a:t> </a:t>
            </a:r>
            <a:endParaRPr sz="2000">
              <a:solidFill>
                <a:srgbClr val="1F497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5" name="Google Shape;545;p60"/>
          <p:cNvSpPr/>
          <p:nvPr/>
        </p:nvSpPr>
        <p:spPr>
          <a:xfrm>
            <a:off x="660925" y="2517966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Rappels </a:t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6" name="Google Shape;546;p60"/>
          <p:cNvSpPr/>
          <p:nvPr/>
        </p:nvSpPr>
        <p:spPr>
          <a:xfrm>
            <a:off x="660925" y="3120183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Clubs / Versions </a:t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7" name="Google Shape;547;p60"/>
          <p:cNvSpPr/>
          <p:nvPr/>
        </p:nvSpPr>
        <p:spPr>
          <a:xfrm>
            <a:off x="660925" y="4324603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Évolutions</a:t>
            </a:r>
            <a:r>
              <a:rPr lang="fr" sz="2000"/>
              <a:t> de la V3.19 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8" name="Google Shape;548;p60"/>
          <p:cNvSpPr/>
          <p:nvPr/>
        </p:nvSpPr>
        <p:spPr>
          <a:xfrm>
            <a:off x="660925" y="3722399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État des sites</a:t>
            </a:r>
            <a:endParaRPr b="1"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9" name="Google Shape;549;p60"/>
          <p:cNvSpPr/>
          <p:nvPr/>
        </p:nvSpPr>
        <p:spPr>
          <a:xfrm>
            <a:off x="660925" y="4926832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La lettre de liaison</a:t>
            </a:r>
            <a:endParaRPr sz="2000">
              <a:solidFill>
                <a:srgbClr val="1F497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0" name="Google Shape;550;p60"/>
          <p:cNvSpPr/>
          <p:nvPr/>
        </p:nvSpPr>
        <p:spPr>
          <a:xfrm>
            <a:off x="-1" y="5529050"/>
            <a:ext cx="8858100" cy="433500"/>
          </a:xfrm>
          <a:prstGeom prst="rect">
            <a:avLst/>
          </a:prstGeom>
          <a:solidFill>
            <a:srgbClr val="116F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51" name="Google Shape;551;p60"/>
          <p:cNvSpPr/>
          <p:nvPr/>
        </p:nvSpPr>
        <p:spPr>
          <a:xfrm>
            <a:off x="660925" y="5529024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lt1"/>
                </a:solidFill>
              </a:rPr>
              <a:t>Version 3.20 et Tour de table des demandes 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61"/>
          <p:cNvGrpSpPr/>
          <p:nvPr/>
        </p:nvGrpSpPr>
        <p:grpSpPr>
          <a:xfrm>
            <a:off x="844191" y="4039657"/>
            <a:ext cx="548668" cy="490078"/>
            <a:chOff x="774575" y="1543072"/>
            <a:chExt cx="747300" cy="667500"/>
          </a:xfrm>
        </p:grpSpPr>
        <p:sp>
          <p:nvSpPr>
            <p:cNvPr id="557" name="Google Shape;557;p61"/>
            <p:cNvSpPr/>
            <p:nvPr/>
          </p:nvSpPr>
          <p:spPr>
            <a:xfrm>
              <a:off x="774575" y="1543072"/>
              <a:ext cx="747300" cy="667500"/>
            </a:xfrm>
            <a:prstGeom prst="rect">
              <a:avLst/>
            </a:prstGeom>
            <a:solidFill>
              <a:srgbClr val="82C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pic>
          <p:nvPicPr>
            <p:cNvPr descr="web.png" id="558" name="Google Shape;558;p6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95813" y="1629172"/>
              <a:ext cx="504825" cy="495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9" name="Google Shape;559;p61"/>
          <p:cNvGrpSpPr/>
          <p:nvPr/>
        </p:nvGrpSpPr>
        <p:grpSpPr>
          <a:xfrm>
            <a:off x="844175" y="3342169"/>
            <a:ext cx="548700" cy="490200"/>
            <a:chOff x="774575" y="3435269"/>
            <a:chExt cx="548700" cy="490200"/>
          </a:xfrm>
        </p:grpSpPr>
        <p:sp>
          <p:nvSpPr>
            <p:cNvPr id="560" name="Google Shape;560;p61"/>
            <p:cNvSpPr/>
            <p:nvPr/>
          </p:nvSpPr>
          <p:spPr>
            <a:xfrm>
              <a:off x="774575" y="3435269"/>
              <a:ext cx="548700" cy="490200"/>
            </a:xfrm>
            <a:prstGeom prst="rect">
              <a:avLst/>
            </a:prstGeom>
            <a:solidFill>
              <a:srgbClr val="1BAE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pic>
          <p:nvPicPr>
            <p:cNvPr descr="telephone.png" id="561" name="Google Shape;561;p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1558" y="3522956"/>
              <a:ext cx="314715" cy="3147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2" name="Google Shape;562;p61"/>
          <p:cNvSpPr txBox="1"/>
          <p:nvPr/>
        </p:nvSpPr>
        <p:spPr>
          <a:xfrm>
            <a:off x="844175" y="3343525"/>
            <a:ext cx="548700" cy="487500"/>
          </a:xfrm>
          <a:prstGeom prst="rect">
            <a:avLst/>
          </a:prstGeom>
          <a:solidFill>
            <a:srgbClr val="8E479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</a:rPr>
              <a:t>@</a:t>
            </a:r>
            <a:endParaRPr sz="2400">
              <a:solidFill>
                <a:srgbClr val="FFFFFF"/>
              </a:solidFill>
            </a:endParaRPr>
          </a:p>
        </p:txBody>
      </p:sp>
      <p:grpSp>
        <p:nvGrpSpPr>
          <p:cNvPr id="563" name="Google Shape;563;p61"/>
          <p:cNvGrpSpPr/>
          <p:nvPr/>
        </p:nvGrpSpPr>
        <p:grpSpPr>
          <a:xfrm>
            <a:off x="844166" y="2644701"/>
            <a:ext cx="548700" cy="490200"/>
            <a:chOff x="3620441" y="1406651"/>
            <a:chExt cx="548700" cy="490200"/>
          </a:xfrm>
        </p:grpSpPr>
        <p:sp>
          <p:nvSpPr>
            <p:cNvPr id="564" name="Google Shape;564;p61"/>
            <p:cNvSpPr/>
            <p:nvPr/>
          </p:nvSpPr>
          <p:spPr>
            <a:xfrm>
              <a:off x="3620441" y="1406651"/>
              <a:ext cx="548700" cy="490200"/>
            </a:xfrm>
            <a:prstGeom prst="rect">
              <a:avLst/>
            </a:prstGeom>
            <a:solidFill>
              <a:srgbClr val="2969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pic>
          <p:nvPicPr>
            <p:cNvPr descr="bonhomme.png" id="565" name="Google Shape;565;p6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27320" y="1474500"/>
              <a:ext cx="334961" cy="3545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6" name="Google Shape;566;p61"/>
          <p:cNvSpPr txBox="1"/>
          <p:nvPr>
            <p:ph type="title"/>
          </p:nvPr>
        </p:nvSpPr>
        <p:spPr>
          <a:xfrm>
            <a:off x="1561800" y="2644700"/>
            <a:ext cx="5095200" cy="49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Dr Emmanuel Dos Ramos	</a:t>
            </a:r>
            <a:endParaRPr/>
          </a:p>
        </p:txBody>
      </p:sp>
      <p:sp>
        <p:nvSpPr>
          <p:cNvPr id="567" name="Google Shape;567;p61"/>
          <p:cNvSpPr txBox="1"/>
          <p:nvPr>
            <p:ph idx="2" type="title"/>
          </p:nvPr>
        </p:nvSpPr>
        <p:spPr>
          <a:xfrm>
            <a:off x="1561800" y="3342175"/>
            <a:ext cx="5095200" cy="49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</a:t>
            </a:r>
            <a:endParaRPr/>
          </a:p>
        </p:txBody>
      </p:sp>
      <p:sp>
        <p:nvSpPr>
          <p:cNvPr id="568" name="Google Shape;568;p61"/>
          <p:cNvSpPr txBox="1"/>
          <p:nvPr>
            <p:ph idx="3" type="title"/>
          </p:nvPr>
        </p:nvSpPr>
        <p:spPr>
          <a:xfrm>
            <a:off x="1561800" y="3342175"/>
            <a:ext cx="5095200" cy="49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edosramos@orupaca.fr</a:t>
            </a:r>
            <a:endParaRPr/>
          </a:p>
        </p:txBody>
      </p:sp>
      <p:sp>
        <p:nvSpPr>
          <p:cNvPr id="569" name="Google Shape;569;p61"/>
          <p:cNvSpPr txBox="1"/>
          <p:nvPr>
            <p:ph idx="3" type="title"/>
          </p:nvPr>
        </p:nvSpPr>
        <p:spPr>
          <a:xfrm>
            <a:off x="1641700" y="4066075"/>
            <a:ext cx="5095200" cy="49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https://tgs.orupaca.fr</a:t>
            </a:r>
            <a:endParaRPr/>
          </a:p>
        </p:txBody>
      </p:sp>
      <p:pic>
        <p:nvPicPr>
          <p:cNvPr id="570" name="Google Shape;570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4198" y="4039650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844200" y="4039650"/>
            <a:ext cx="548700" cy="561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Format NOM - Etablissement </a:t>
            </a:r>
            <a:endParaRPr/>
          </a:p>
        </p:txBody>
      </p:sp>
      <p:pic>
        <p:nvPicPr>
          <p:cNvPr id="152" name="Google Shape;15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125" y="1271950"/>
            <a:ext cx="6233275" cy="528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/>
          <p:nvPr/>
        </p:nvSpPr>
        <p:spPr>
          <a:xfrm>
            <a:off x="0" y="1915750"/>
            <a:ext cx="431400" cy="433500"/>
          </a:xfrm>
          <a:prstGeom prst="rect">
            <a:avLst/>
          </a:prstGeom>
          <a:solidFill>
            <a:srgbClr val="0143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0" y="2517975"/>
            <a:ext cx="431400" cy="433500"/>
          </a:xfrm>
          <a:prstGeom prst="rect">
            <a:avLst/>
          </a:prstGeom>
          <a:solidFill>
            <a:srgbClr val="1BAE9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-1" y="3120175"/>
            <a:ext cx="8858100" cy="433500"/>
          </a:xfrm>
          <a:prstGeom prst="rect">
            <a:avLst/>
          </a:prstGeom>
          <a:solidFill>
            <a:srgbClr val="8E47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0" name="Google Shape;160;p16"/>
          <p:cNvSpPr/>
          <p:nvPr/>
        </p:nvSpPr>
        <p:spPr>
          <a:xfrm>
            <a:off x="-1" y="4324600"/>
            <a:ext cx="431400" cy="4335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0" y="3722400"/>
            <a:ext cx="431400" cy="433500"/>
          </a:xfrm>
          <a:prstGeom prst="rect">
            <a:avLst/>
          </a:prstGeom>
          <a:solidFill>
            <a:srgbClr val="1E91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0" y="4926823"/>
            <a:ext cx="431400" cy="433500"/>
          </a:xfrm>
          <a:prstGeom prst="rect">
            <a:avLst/>
          </a:prstGeom>
          <a:solidFill>
            <a:srgbClr val="296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3" name="Google Shape;163;p16"/>
          <p:cNvSpPr/>
          <p:nvPr/>
        </p:nvSpPr>
        <p:spPr>
          <a:xfrm>
            <a:off x="660925" y="1915750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Equipe TU </a:t>
            </a:r>
            <a:r>
              <a:rPr lang="fr" sz="2000">
                <a:solidFill>
                  <a:srgbClr val="734B35"/>
                </a:solidFill>
              </a:rPr>
              <a:t> </a:t>
            </a:r>
            <a:endParaRPr sz="2000">
              <a:solidFill>
                <a:srgbClr val="1F497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16"/>
          <p:cNvSpPr/>
          <p:nvPr/>
        </p:nvSpPr>
        <p:spPr>
          <a:xfrm>
            <a:off x="660925" y="2517966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Rappels </a:t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16"/>
          <p:cNvSpPr/>
          <p:nvPr/>
        </p:nvSpPr>
        <p:spPr>
          <a:xfrm>
            <a:off x="660925" y="3120183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lt1"/>
                </a:solidFill>
              </a:rPr>
              <a:t>Clubs / Versions </a:t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16"/>
          <p:cNvSpPr/>
          <p:nvPr/>
        </p:nvSpPr>
        <p:spPr>
          <a:xfrm>
            <a:off x="660925" y="4324603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Évolutions de la V3.19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67" name="Google Shape;167;p16"/>
          <p:cNvSpPr/>
          <p:nvPr/>
        </p:nvSpPr>
        <p:spPr>
          <a:xfrm>
            <a:off x="660925" y="3722399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État des sites</a:t>
            </a:r>
            <a:endParaRPr b="1"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16"/>
          <p:cNvSpPr/>
          <p:nvPr/>
        </p:nvSpPr>
        <p:spPr>
          <a:xfrm>
            <a:off x="660925" y="4926832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La lettre de liaison</a:t>
            </a:r>
            <a:endParaRPr sz="2000">
              <a:solidFill>
                <a:srgbClr val="1F497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0" y="5529050"/>
            <a:ext cx="431400" cy="433500"/>
          </a:xfrm>
          <a:prstGeom prst="rect">
            <a:avLst/>
          </a:prstGeom>
          <a:solidFill>
            <a:srgbClr val="116F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0" name="Google Shape;170;p16"/>
          <p:cNvSpPr/>
          <p:nvPr/>
        </p:nvSpPr>
        <p:spPr>
          <a:xfrm>
            <a:off x="660925" y="5529024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Version 3.20 et Tour de table des demandes </a:t>
            </a:r>
            <a:endParaRPr sz="2000">
              <a:solidFill>
                <a:srgbClr val="1F497D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/>
          <p:nvPr>
            <p:ph idx="1" type="body"/>
          </p:nvPr>
        </p:nvSpPr>
        <p:spPr>
          <a:xfrm>
            <a:off x="356825" y="1485650"/>
            <a:ext cx="8581200" cy="49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Char char="•"/>
            </a:pPr>
            <a:r>
              <a:rPr lang="fr" sz="2800">
                <a:latin typeface="Calibri"/>
                <a:ea typeface="Calibri"/>
                <a:cs typeface="Calibri"/>
                <a:sym typeface="Calibri"/>
              </a:rPr>
              <a:t>Version commune </a:t>
            </a:r>
            <a:r>
              <a:rPr lang="fr" sz="2800">
                <a:solidFill>
                  <a:srgbClr val="E2001A"/>
                </a:solidFill>
                <a:latin typeface="Calibri"/>
                <a:ea typeface="Calibri"/>
                <a:cs typeface="Calibri"/>
                <a:sym typeface="Calibri"/>
              </a:rPr>
              <a:t>TGS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47650" lvl="1" marL="742950" rtl="0" algn="just">
              <a:spcBef>
                <a:spcPts val="0"/>
              </a:spcBef>
              <a:spcAft>
                <a:spcPts val="0"/>
              </a:spcAft>
              <a:buClr>
                <a:srgbClr val="003F70"/>
              </a:buClr>
              <a:buSzPts val="1800"/>
              <a:buFont typeface="Calibri"/>
              <a:buChar char="–"/>
            </a:pPr>
            <a:r>
              <a:rPr b="1" lang="fr" sz="18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Terminal Urgences</a:t>
            </a:r>
            <a:r>
              <a:rPr lang="fr" sz="18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		- Terminal SI-VIC			- Terminal Cardio</a:t>
            </a:r>
            <a:endParaRPr sz="18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1" marL="742950" rtl="0" algn="just">
              <a:spcBef>
                <a:spcPts val="0"/>
              </a:spcBef>
              <a:spcAft>
                <a:spcPts val="0"/>
              </a:spcAft>
              <a:buClr>
                <a:srgbClr val="003F70"/>
              </a:buClr>
              <a:buSzPts val="1800"/>
              <a:buFont typeface="Calibri"/>
              <a:buChar char="–"/>
            </a:pPr>
            <a:r>
              <a:rPr lang="fr" sz="18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Terminal CTA			- Terminal Hélico			- Terminal AVC</a:t>
            </a:r>
            <a:endParaRPr sz="18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1" marL="742950" rtl="0" algn="just"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1800"/>
              <a:buFont typeface="Calibri"/>
              <a:buChar char="–"/>
            </a:pPr>
            <a:r>
              <a:rPr lang="fr" sz="18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Terminal SMUR			- Terminal Admission	</a:t>
            </a:r>
            <a:r>
              <a:rPr lang="fr" sz="1800">
                <a:solidFill>
                  <a:srgbClr val="734B35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800">
              <a:solidFill>
                <a:srgbClr val="E200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734B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Char char="•"/>
            </a:pPr>
            <a:r>
              <a:rPr lang="fr" sz="2800">
                <a:latin typeface="Calibri"/>
                <a:ea typeface="Calibri"/>
                <a:cs typeface="Calibri"/>
                <a:sym typeface="Calibri"/>
              </a:rPr>
              <a:t>Versions majeures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just">
              <a:spcBef>
                <a:spcPts val="480"/>
              </a:spcBef>
              <a:spcAft>
                <a:spcPts val="0"/>
              </a:spcAft>
              <a:buClr>
                <a:srgbClr val="003F70"/>
              </a:buClr>
              <a:buSzPts val="2400"/>
              <a:buChar char="–"/>
            </a:pPr>
            <a:r>
              <a:rPr lang="fr" sz="24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2 à 3  publications selon les devs</a:t>
            </a:r>
            <a:endParaRPr sz="28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just">
              <a:spcBef>
                <a:spcPts val="480"/>
              </a:spcBef>
              <a:spcAft>
                <a:spcPts val="0"/>
              </a:spcAft>
              <a:buClr>
                <a:srgbClr val="003F70"/>
              </a:buClr>
              <a:buSzPts val="2400"/>
              <a:buChar char="–"/>
            </a:pPr>
            <a:r>
              <a:rPr lang="fr" sz="24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1 club Utilisateur TU précédent une version majeure</a:t>
            </a:r>
            <a:endParaRPr sz="28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just">
              <a:spcBef>
                <a:spcPts val="480"/>
              </a:spcBef>
              <a:spcAft>
                <a:spcPts val="0"/>
              </a:spcAft>
              <a:buClr>
                <a:srgbClr val="003F70"/>
              </a:buClr>
              <a:buSzPts val="2400"/>
              <a:buChar char="–"/>
            </a:pPr>
            <a:r>
              <a:rPr lang="fr" sz="24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1 club Révision en alternance avec un club SMUR</a:t>
            </a:r>
            <a:endParaRPr sz="28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spcBef>
                <a:spcPts val="240"/>
              </a:spcBef>
              <a:spcAft>
                <a:spcPts val="0"/>
              </a:spcAft>
              <a:buNone/>
            </a:pPr>
            <a:r>
              <a:t/>
            </a:r>
            <a:endParaRPr i="1" sz="6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spcBef>
                <a:spcPts val="560"/>
              </a:spcBef>
              <a:spcAft>
                <a:spcPts val="0"/>
              </a:spcAft>
              <a:buClr>
                <a:srgbClr val="434343"/>
              </a:buClr>
              <a:buSzPts val="2800"/>
              <a:buChar char="•"/>
            </a:pPr>
            <a:r>
              <a:rPr lang="fr" sz="2800">
                <a:latin typeface="Calibri"/>
                <a:ea typeface="Calibri"/>
                <a:cs typeface="Calibri"/>
                <a:sym typeface="Calibri"/>
              </a:rPr>
              <a:t>Calendrier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just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400"/>
              <a:buChar char="–"/>
            </a:pPr>
            <a:r>
              <a:rPr lang="fr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Ajusté en fonction des développements.</a:t>
            </a:r>
            <a:endParaRPr sz="24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2800"/>
              <a:buChar char="•"/>
            </a:pPr>
            <a:r>
              <a:rPr lang="fr" sz="2800">
                <a:latin typeface="Calibri"/>
                <a:ea typeface="Calibri"/>
                <a:cs typeface="Calibri"/>
                <a:sym typeface="Calibri"/>
              </a:rPr>
              <a:t>1 Club TU Aquitaine - Occitanie - MIP / an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7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Arial"/>
                <a:ea typeface="Arial"/>
                <a:cs typeface="Arial"/>
                <a:sym typeface="Arial"/>
              </a:rPr>
              <a:t>Clubs TU : Fonctionnement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/>
          <p:nvPr/>
        </p:nvSpPr>
        <p:spPr>
          <a:xfrm>
            <a:off x="0" y="1915750"/>
            <a:ext cx="431400" cy="433500"/>
          </a:xfrm>
          <a:prstGeom prst="rect">
            <a:avLst/>
          </a:prstGeom>
          <a:solidFill>
            <a:srgbClr val="0143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2" name="Google Shape;182;p18"/>
          <p:cNvSpPr/>
          <p:nvPr/>
        </p:nvSpPr>
        <p:spPr>
          <a:xfrm>
            <a:off x="0" y="2517975"/>
            <a:ext cx="431400" cy="433500"/>
          </a:xfrm>
          <a:prstGeom prst="rect">
            <a:avLst/>
          </a:prstGeom>
          <a:solidFill>
            <a:srgbClr val="1BAE9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3" name="Google Shape;183;p18"/>
          <p:cNvSpPr/>
          <p:nvPr/>
        </p:nvSpPr>
        <p:spPr>
          <a:xfrm>
            <a:off x="0" y="3120179"/>
            <a:ext cx="431400" cy="433500"/>
          </a:xfrm>
          <a:prstGeom prst="rect">
            <a:avLst/>
          </a:prstGeom>
          <a:solidFill>
            <a:srgbClr val="8E47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-1" y="4324600"/>
            <a:ext cx="431400" cy="4335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0" y="3722400"/>
            <a:ext cx="8858100" cy="433500"/>
          </a:xfrm>
          <a:prstGeom prst="rect">
            <a:avLst/>
          </a:prstGeom>
          <a:solidFill>
            <a:srgbClr val="1E91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0" y="4926823"/>
            <a:ext cx="431400" cy="433500"/>
          </a:xfrm>
          <a:prstGeom prst="rect">
            <a:avLst/>
          </a:prstGeom>
          <a:solidFill>
            <a:srgbClr val="296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660925" y="1915750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Equipe TU </a:t>
            </a:r>
            <a:r>
              <a:rPr lang="fr" sz="2000">
                <a:solidFill>
                  <a:srgbClr val="734B35"/>
                </a:solidFill>
              </a:rPr>
              <a:t> </a:t>
            </a:r>
            <a:endParaRPr sz="2000">
              <a:solidFill>
                <a:srgbClr val="1F497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660925" y="2517966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Rappels </a:t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660925" y="3120183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Clubs / Versions </a:t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660925" y="4324603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Évolutions </a:t>
            </a:r>
            <a:r>
              <a:rPr lang="fr" sz="2000"/>
              <a:t>de la V3.19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18"/>
          <p:cNvSpPr/>
          <p:nvPr/>
        </p:nvSpPr>
        <p:spPr>
          <a:xfrm>
            <a:off x="660925" y="3722399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lt1"/>
                </a:solidFill>
              </a:rPr>
              <a:t>État des sites</a:t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660925" y="4926832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La lettre de liaison</a:t>
            </a:r>
            <a:endParaRPr sz="2000">
              <a:solidFill>
                <a:srgbClr val="1F497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0" y="5529050"/>
            <a:ext cx="431400" cy="433500"/>
          </a:xfrm>
          <a:prstGeom prst="rect">
            <a:avLst/>
          </a:prstGeom>
          <a:solidFill>
            <a:srgbClr val="116F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660925" y="5529024"/>
            <a:ext cx="8197200" cy="43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Version 3.20 et Tour de table des demandes </a:t>
            </a:r>
            <a:endParaRPr sz="2000">
              <a:solidFill>
                <a:srgbClr val="1F497D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èle GIP e-Santé ORU PACA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