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6858000" cx="9144000"/>
  <p:notesSz cx="6858000" cy="9144000"/>
  <p:embeddedFontLst>
    <p:embeddedFont>
      <p:font typeface="Source Code Pro"/>
      <p:regular r:id="rId48"/>
      <p:bold r:id="rId49"/>
      <p:italic r:id="rId50"/>
      <p:boldItalic r:id="rId51"/>
    </p:embeddedFont>
    <p:embeddedFont>
      <p:font typeface="Roboto Condensed"/>
      <p:regular r:id="rId52"/>
      <p:bold r:id="rId53"/>
      <p:italic r:id="rId54"/>
      <p:boldItalic r:id="rId55"/>
    </p:embeddedFont>
    <p:embeddedFont>
      <p:font typeface="Comfortaa"/>
      <p:regular r:id="rId56"/>
      <p:bold r:id="rId57"/>
    </p:embeddedFont>
    <p:embeddedFont>
      <p:font typeface="Open Sans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SourceCodePro-regular.fntdata"/><Relationship Id="rId47" Type="http://schemas.openxmlformats.org/officeDocument/2006/relationships/slide" Target="slides/slide41.xml"/><Relationship Id="rId49" Type="http://schemas.openxmlformats.org/officeDocument/2006/relationships/font" Target="fonts/SourceCodePr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1" Type="http://schemas.openxmlformats.org/officeDocument/2006/relationships/font" Target="fonts/OpenSans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OpenSans-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SourceCodePro-boldItalic.fntdata"/><Relationship Id="rId50" Type="http://schemas.openxmlformats.org/officeDocument/2006/relationships/font" Target="fonts/SourceCodePro-italic.fntdata"/><Relationship Id="rId53" Type="http://schemas.openxmlformats.org/officeDocument/2006/relationships/font" Target="fonts/RobotoCondensed-bold.fntdata"/><Relationship Id="rId52" Type="http://schemas.openxmlformats.org/officeDocument/2006/relationships/font" Target="fonts/RobotoCondensed-regular.fntdata"/><Relationship Id="rId11" Type="http://schemas.openxmlformats.org/officeDocument/2006/relationships/slide" Target="slides/slide5.xml"/><Relationship Id="rId55" Type="http://schemas.openxmlformats.org/officeDocument/2006/relationships/font" Target="fonts/RobotoCondensed-boldItalic.fntdata"/><Relationship Id="rId10" Type="http://schemas.openxmlformats.org/officeDocument/2006/relationships/slide" Target="slides/slide4.xml"/><Relationship Id="rId54" Type="http://schemas.openxmlformats.org/officeDocument/2006/relationships/font" Target="fonts/RobotoCondensed-italic.fntdata"/><Relationship Id="rId13" Type="http://schemas.openxmlformats.org/officeDocument/2006/relationships/slide" Target="slides/slide7.xml"/><Relationship Id="rId57" Type="http://schemas.openxmlformats.org/officeDocument/2006/relationships/font" Target="fonts/Comfortaa-bold.fntdata"/><Relationship Id="rId12" Type="http://schemas.openxmlformats.org/officeDocument/2006/relationships/slide" Target="slides/slide6.xml"/><Relationship Id="rId56" Type="http://schemas.openxmlformats.org/officeDocument/2006/relationships/font" Target="fonts/Comfortaa-regular.fntdata"/><Relationship Id="rId15" Type="http://schemas.openxmlformats.org/officeDocument/2006/relationships/slide" Target="slides/slide9.xml"/><Relationship Id="rId59" Type="http://schemas.openxmlformats.org/officeDocument/2006/relationships/font" Target="fonts/OpenSans-bold.fntdata"/><Relationship Id="rId14" Type="http://schemas.openxmlformats.org/officeDocument/2006/relationships/slide" Target="slides/slide8.xml"/><Relationship Id="rId58" Type="http://schemas.openxmlformats.org/officeDocument/2006/relationships/font" Target="fonts/OpenSans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d93408d0e_0_2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d93408d0e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2c9d50012_6_4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2c9d50012_6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2c9d50012_6_5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2c9d50012_6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2c9d50012_6_5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62c9d50012_6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2c9d50012_6_6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62c9d50012_6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2c9d50012_6_8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62c9d50012_6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2c9d50012_6_9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62c9d50012_6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2c9d50012_6_9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62c9d50012_6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2c9d50012_6_10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62c9d50012_6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2c9d50012_6_1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62c9d50012_6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2c9d50012_6_14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62c9d50012_6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2c9d50012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2c9d500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2c9d50012_6_14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2c9d50012_6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62c9d50012_6_15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62c9d50012_6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62c9d50012_6_15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62c9d50012_6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62c9d50012_6_16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62c9d50012_6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62c9d50012_6_17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62c9d50012_6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62c9d50012_6_2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62c9d50012_6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2c9d50012_6_17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2c9d50012_6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62c9d50012_6_23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62c9d50012_6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62c9d50012_6_18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62c9d50012_6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62c9d50012_6_18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62c9d50012_6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2c9d50012_2_10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2c9d50012_2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62c9d50012_6_29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62c9d50012_6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2c9d50012_6_19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62c9d50012_6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62c9d50012_6_20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62c9d50012_6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2c9d50012_6_20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2c9d50012_6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2c9d50012_6_2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2c9d50012_6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62c9d50012_6_24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62c9d50012_6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62c9d50012_6_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62c9d50012_6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2c9d50012_6_30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62c9d50012_6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62c9d50012_6_30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62c9d50012_6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4d93408d0e_0_20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4d93408d0e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2c9d50012_6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2c9d50012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4d93408d0e_0_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4d93408d0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4d93408d0e_0_16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4d93408d0e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2c9d50012_2_1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2c9d50012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2c9d50012_2_15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2c9d50012_2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2c9d50012_6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2c9d50012_6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2c9d50012_2_17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2c9d50012_2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2c9d50012_6_2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2c9d50012_6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image" Target="../media/image2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17885" l="0" r="0" t="35850"/>
          <a:stretch/>
        </p:blipFill>
        <p:spPr>
          <a:xfrm>
            <a:off x="0" y="0"/>
            <a:ext cx="9144000" cy="264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3156750" y="1372425"/>
            <a:ext cx="2768100" cy="27681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6055150" y="6176325"/>
            <a:ext cx="1941600" cy="0"/>
          </a:xfrm>
          <a:prstGeom prst="straightConnector1">
            <a:avLst/>
          </a:prstGeom>
          <a:noFill/>
          <a:ln cap="flat" cmpd="sng" w="9525">
            <a:solidFill>
              <a:srgbClr val="87888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6125" y="1808450"/>
            <a:ext cx="1889351" cy="20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 amt="37000"/>
          </a:blip>
          <a:stretch>
            <a:fillRect/>
          </a:stretch>
        </p:blipFill>
        <p:spPr>
          <a:xfrm>
            <a:off x="7453225" y="218405"/>
            <a:ext cx="1498076" cy="53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 et description 1 1">
  <p:cSld name="SECTION_TITLE_AND_DESCRIPTION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1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1" name="Google Shape;71;p11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pic>
        <p:nvPicPr>
          <p:cNvPr id="72" name="Google Shape;7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48640" y="178465"/>
            <a:ext cx="451900" cy="451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cxnSp>
        <p:nvCxnSpPr>
          <p:cNvPr id="74" name="Google Shape;74;p11"/>
          <p:cNvCxnSpPr/>
          <p:nvPr/>
        </p:nvCxnSpPr>
        <p:spPr>
          <a:xfrm>
            <a:off x="317048" y="911500"/>
            <a:ext cx="183300" cy="0"/>
          </a:xfrm>
          <a:prstGeom prst="straightConnector1">
            <a:avLst/>
          </a:prstGeom>
          <a:noFill/>
          <a:ln cap="flat" cmpd="sng" w="190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 et description 1 1 1">
  <p:cSld name="SECTION_TITLE_AND_DESCRIPTION_1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rgbClr val="76C5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2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9" name="Google Shape;79;p12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81" name="Google Shape;8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59050" y="179625"/>
            <a:ext cx="382400" cy="423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2"/>
          <p:cNvCxnSpPr/>
          <p:nvPr/>
        </p:nvCxnSpPr>
        <p:spPr>
          <a:xfrm>
            <a:off x="317048" y="911500"/>
            <a:ext cx="183300" cy="0"/>
          </a:xfrm>
          <a:prstGeom prst="straightConnector1">
            <a:avLst/>
          </a:prstGeom>
          <a:noFill/>
          <a:ln cap="flat" cmpd="sng" w="190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 et description 1 1 1 1">
  <p:cSld name="SECTION_TITLE_AND_DESCRIPTION_1_1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rgbClr val="F0C4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76C5C1"/>
              </a:buClr>
              <a:buSzPts val="4200"/>
              <a:buFont typeface="Roboto Condensed"/>
              <a:buNone/>
              <a:defRPr sz="4200">
                <a:solidFill>
                  <a:srgbClr val="76C5C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None/>
              <a:defRPr sz="21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None/>
              <a:defRPr sz="21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None/>
              <a:defRPr sz="21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None/>
              <a:defRPr sz="21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None/>
              <a:defRPr sz="21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None/>
              <a:defRPr sz="21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None/>
              <a:defRPr sz="21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None/>
              <a:defRPr sz="21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 Condensed"/>
              <a:buNone/>
              <a:defRPr sz="21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59050" y="179625"/>
            <a:ext cx="382400" cy="423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3"/>
          <p:cNvCxnSpPr/>
          <p:nvPr/>
        </p:nvCxnSpPr>
        <p:spPr>
          <a:xfrm>
            <a:off x="317048" y="911500"/>
            <a:ext cx="183300" cy="0"/>
          </a:xfrm>
          <a:prstGeom prst="straightConnector1">
            <a:avLst/>
          </a:prstGeom>
          <a:noFill/>
          <a:ln cap="flat" cmpd="sng" w="19050">
            <a:solidFill>
              <a:srgbClr val="76C5C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GE ACCUEIL" type="title">
  <p:cSld name="TITL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ctrTitle"/>
          </p:nvPr>
        </p:nvSpPr>
        <p:spPr>
          <a:xfrm>
            <a:off x="411175" y="637400"/>
            <a:ext cx="5158800" cy="3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Char char="●"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Char char="○"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Char char="■"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Char char="●"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Char char="○"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Char char="■"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Char char="●"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Char char="○"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Char char="■"/>
              <a:defRPr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2" type="ctrTitle"/>
          </p:nvPr>
        </p:nvSpPr>
        <p:spPr>
          <a:xfrm>
            <a:off x="459150" y="5277883"/>
            <a:ext cx="5210700" cy="12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■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■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■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96" name="Google Shape;9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37650" y="4725800"/>
            <a:ext cx="4608300" cy="184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MAIRE">
  <p:cSld name="CUSTOM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/>
          <p:nvPr/>
        </p:nvSpPr>
        <p:spPr>
          <a:xfrm>
            <a:off x="6650" y="6583312"/>
            <a:ext cx="9144000" cy="283500"/>
          </a:xfrm>
          <a:prstGeom prst="rect">
            <a:avLst/>
          </a:prstGeom>
          <a:solidFill>
            <a:srgbClr val="FF58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  <a:highlight>
                <a:srgbClr val="FF9900"/>
              </a:highlight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75850" y="6612253"/>
            <a:ext cx="23847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iesS</a:t>
            </a:r>
            <a:endParaRPr b="1"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72912" y="107250"/>
            <a:ext cx="1711562" cy="6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">
  <p:cSld name="SECTION_HEADER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7"/>
          <p:cNvGrpSpPr/>
          <p:nvPr/>
        </p:nvGrpSpPr>
        <p:grpSpPr>
          <a:xfrm>
            <a:off x="7778" y="-14575"/>
            <a:ext cx="9141747" cy="1095800"/>
            <a:chOff x="7778" y="214025"/>
            <a:chExt cx="9141747" cy="1095800"/>
          </a:xfrm>
        </p:grpSpPr>
        <p:pic>
          <p:nvPicPr>
            <p:cNvPr id="103" name="Google Shape;103;p17"/>
            <p:cNvPicPr preferRelativeResize="0"/>
            <p:nvPr/>
          </p:nvPicPr>
          <p:blipFill rotWithShape="1">
            <a:blip r:embed="rId2">
              <a:alphaModFix/>
            </a:blip>
            <a:srcRect b="44586" l="7757" r="0" t="0"/>
            <a:stretch/>
          </p:blipFill>
          <p:spPr>
            <a:xfrm rot="10800000">
              <a:off x="6254276" y="214025"/>
              <a:ext cx="2895249" cy="1094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7"/>
            <p:cNvPicPr preferRelativeResize="0"/>
            <p:nvPr/>
          </p:nvPicPr>
          <p:blipFill rotWithShape="1">
            <a:blip r:embed="rId2">
              <a:alphaModFix/>
            </a:blip>
            <a:srcRect b="0" l="0" r="0" t="44586"/>
            <a:stretch/>
          </p:blipFill>
          <p:spPr>
            <a:xfrm>
              <a:off x="3035550" y="214029"/>
              <a:ext cx="3138875" cy="1094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7"/>
            <p:cNvPicPr preferRelativeResize="0"/>
            <p:nvPr/>
          </p:nvPicPr>
          <p:blipFill rotWithShape="1">
            <a:blip r:embed="rId2">
              <a:alphaModFix/>
            </a:blip>
            <a:srcRect b="44647" l="-260" r="259" t="-60"/>
            <a:stretch/>
          </p:blipFill>
          <p:spPr>
            <a:xfrm rot="10800000">
              <a:off x="7778" y="215250"/>
              <a:ext cx="2955575" cy="1094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17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2400"/>
              <a:buFont typeface="Open Sans"/>
              <a:buChar char="●"/>
              <a:defRPr b="1" sz="2400">
                <a:solidFill>
                  <a:srgbClr val="003F7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9pPr>
          </a:lstStyle>
          <a:p/>
        </p:txBody>
      </p:sp>
      <p:sp>
        <p:nvSpPr>
          <p:cNvPr id="107" name="Google Shape;107;p17"/>
          <p:cNvSpPr/>
          <p:nvPr/>
        </p:nvSpPr>
        <p:spPr>
          <a:xfrm>
            <a:off x="0" y="6574612"/>
            <a:ext cx="9144000" cy="283500"/>
          </a:xfrm>
          <a:prstGeom prst="rect">
            <a:avLst/>
          </a:prstGeom>
          <a:solidFill>
            <a:srgbClr val="1EAE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356825" y="1485650"/>
            <a:ext cx="8581200" cy="47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9" name="Google Shape;109;p17"/>
          <p:cNvSpPr txBox="1"/>
          <p:nvPr/>
        </p:nvSpPr>
        <p:spPr>
          <a:xfrm>
            <a:off x="75850" y="6612253"/>
            <a:ext cx="23847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GIP e-SANTÉ ORU PACA</a:t>
            </a:r>
            <a:endParaRPr b="1"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IN">
  <p:cSld name="MAIN_POINT">
    <p:bg>
      <p:bgPr>
        <a:solidFill>
          <a:srgbClr val="FF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 ESANTE ORUPACA.png" id="111" name="Google Shape;11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1913" y="1873824"/>
            <a:ext cx="1439149" cy="224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348125" y="2019150"/>
            <a:ext cx="5761500" cy="16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rgbClr val="003F70"/>
                </a:solidFill>
                <a:latin typeface="Open Sans"/>
                <a:ea typeface="Open Sans"/>
                <a:cs typeface="Open Sans"/>
                <a:sym typeface="Open Sans"/>
              </a:rPr>
              <a:t>Merci pour votre attention</a:t>
            </a:r>
            <a:endParaRPr sz="4800">
              <a:solidFill>
                <a:srgbClr val="003F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8"/>
          <p:cNvSpPr txBox="1"/>
          <p:nvPr>
            <p:ph type="ctrTitle"/>
          </p:nvPr>
        </p:nvSpPr>
        <p:spPr>
          <a:xfrm>
            <a:off x="459150" y="5277883"/>
            <a:ext cx="5210700" cy="12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■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■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■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/>
        <p:spPr>
          <a:xfrm rot="-5400000">
            <a:off x="3868574" y="-3891299"/>
            <a:ext cx="1395900" cy="914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b="23200" l="3419" r="-9" t="0"/>
          <a:stretch/>
        </p:blipFill>
        <p:spPr>
          <a:xfrm>
            <a:off x="-8225" y="5340925"/>
            <a:ext cx="3031699" cy="15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b="-69" l="0" r="0" t="23264"/>
          <a:stretch/>
        </p:blipFill>
        <p:spPr>
          <a:xfrm rot="10800000">
            <a:off x="3103325" y="5339681"/>
            <a:ext cx="3138875" cy="15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23195" l="0" r="10185" t="0"/>
          <a:stretch/>
        </p:blipFill>
        <p:spPr>
          <a:xfrm>
            <a:off x="6322050" y="5340925"/>
            <a:ext cx="2819224" cy="15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estions - réponses">
  <p:cSld name="MAIN_POINT_2">
    <p:bg>
      <p:bgPr>
        <a:solidFill>
          <a:srgbClr val="FFFF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 ESANTE ORUPACA.png" id="119" name="Google Shape;11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1913" y="1873824"/>
            <a:ext cx="1439149" cy="224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652925" y="2247750"/>
            <a:ext cx="5761500" cy="16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5000">
                <a:solidFill>
                  <a:srgbClr val="003F70"/>
                </a:solidFill>
                <a:latin typeface="Open Sans"/>
                <a:ea typeface="Open Sans"/>
                <a:cs typeface="Open Sans"/>
                <a:sym typeface="Open Sans"/>
              </a:rPr>
              <a:t>Q</a:t>
            </a:r>
            <a:r>
              <a:rPr lang="fr" sz="4800">
                <a:solidFill>
                  <a:srgbClr val="003F70"/>
                </a:solidFill>
                <a:latin typeface="Open Sans"/>
                <a:ea typeface="Open Sans"/>
                <a:cs typeface="Open Sans"/>
                <a:sym typeface="Open Sans"/>
              </a:rPr>
              <a:t>uestions</a:t>
            </a:r>
            <a:endParaRPr sz="4800">
              <a:solidFill>
                <a:srgbClr val="003F7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5000">
                <a:solidFill>
                  <a:srgbClr val="003F7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fr" sz="4800">
                <a:solidFill>
                  <a:srgbClr val="003F70"/>
                </a:solidFill>
                <a:latin typeface="Open Sans"/>
                <a:ea typeface="Open Sans"/>
                <a:cs typeface="Open Sans"/>
                <a:sym typeface="Open Sans"/>
              </a:rPr>
              <a:t>éponses</a:t>
            </a:r>
            <a:endParaRPr sz="4800">
              <a:solidFill>
                <a:srgbClr val="003F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19"/>
          <p:cNvSpPr txBox="1"/>
          <p:nvPr>
            <p:ph type="ctrTitle"/>
          </p:nvPr>
        </p:nvSpPr>
        <p:spPr>
          <a:xfrm>
            <a:off x="459150" y="5277883"/>
            <a:ext cx="5210700" cy="12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■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■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■"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22" name="Google Shape;122;p19"/>
          <p:cNvPicPr preferRelativeResize="0"/>
          <p:nvPr/>
        </p:nvPicPr>
        <p:blipFill/>
        <p:spPr>
          <a:xfrm rot="-5400000">
            <a:off x="3868574" y="-3891299"/>
            <a:ext cx="1395900" cy="914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b="23200" l="3419" r="-9" t="0"/>
          <a:stretch/>
        </p:blipFill>
        <p:spPr>
          <a:xfrm>
            <a:off x="-8225" y="5340925"/>
            <a:ext cx="3031699" cy="15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b="-69" l="0" r="0" t="23264"/>
          <a:stretch/>
        </p:blipFill>
        <p:spPr>
          <a:xfrm rot="10800000">
            <a:off x="3103325" y="5339681"/>
            <a:ext cx="3138875" cy="15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23195" l="0" r="10185" t="0"/>
          <a:stretch/>
        </p:blipFill>
        <p:spPr>
          <a:xfrm>
            <a:off x="6322050" y="5340925"/>
            <a:ext cx="2819224" cy="1517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9"/>
          <p:cNvCxnSpPr/>
          <p:nvPr/>
        </p:nvCxnSpPr>
        <p:spPr>
          <a:xfrm flipH="1">
            <a:off x="2578025" y="2657725"/>
            <a:ext cx="1886400" cy="1407600"/>
          </a:xfrm>
          <a:prstGeom prst="straightConnector1">
            <a:avLst/>
          </a:prstGeom>
          <a:noFill/>
          <a:ln cap="flat" cmpd="sng" w="28575">
            <a:solidFill>
              <a:srgbClr val="003F70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ACTS">
  <p:cSld name="MAIN_POINT_1">
    <p:bg>
      <p:bgPr>
        <a:solidFill>
          <a:srgbClr val="FF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 ESANTE ORUPACA.png" id="128" name="Google Shape;12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1913" y="1873824"/>
            <a:ext cx="1439149" cy="224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459150" y="1491625"/>
            <a:ext cx="45279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rgbClr val="003F70"/>
                </a:solidFill>
                <a:latin typeface="Open Sans"/>
                <a:ea typeface="Open Sans"/>
                <a:cs typeface="Open Sans"/>
                <a:sym typeface="Open Sans"/>
              </a:rPr>
              <a:t>Contact</a:t>
            </a:r>
            <a:endParaRPr sz="4800">
              <a:solidFill>
                <a:srgbClr val="003F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/>
        <p:spPr>
          <a:xfrm rot="-5400000">
            <a:off x="3868574" y="-3891299"/>
            <a:ext cx="1395900" cy="914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23200" l="3419" r="-9" t="0"/>
          <a:stretch/>
        </p:blipFill>
        <p:spPr>
          <a:xfrm>
            <a:off x="-8225" y="5340925"/>
            <a:ext cx="3031699" cy="15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-69" l="0" r="0" t="23264"/>
          <a:stretch/>
        </p:blipFill>
        <p:spPr>
          <a:xfrm rot="10800000">
            <a:off x="3103325" y="5339681"/>
            <a:ext cx="3138875" cy="15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 b="23195" l="0" r="10185" t="0"/>
          <a:stretch/>
        </p:blipFill>
        <p:spPr>
          <a:xfrm>
            <a:off x="6322050" y="5340925"/>
            <a:ext cx="2819224" cy="1517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20"/>
          <p:cNvGrpSpPr/>
          <p:nvPr/>
        </p:nvGrpSpPr>
        <p:grpSpPr>
          <a:xfrm>
            <a:off x="844191" y="4734432"/>
            <a:ext cx="548668" cy="490078"/>
            <a:chOff x="774575" y="1543072"/>
            <a:chExt cx="747300" cy="667500"/>
          </a:xfrm>
        </p:grpSpPr>
        <p:sp>
          <p:nvSpPr>
            <p:cNvPr id="135" name="Google Shape;135;p20"/>
            <p:cNvSpPr/>
            <p:nvPr/>
          </p:nvSpPr>
          <p:spPr>
            <a:xfrm>
              <a:off x="774575" y="1543072"/>
              <a:ext cx="747300" cy="667500"/>
            </a:xfrm>
            <a:prstGeom prst="rect">
              <a:avLst/>
            </a:prstGeom>
            <a:solidFill>
              <a:srgbClr val="82C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pic>
          <p:nvPicPr>
            <p:cNvPr descr="web.png" id="136" name="Google Shape;136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5813" y="1629172"/>
              <a:ext cx="504825" cy="495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/>
          <p:nvPr/>
        </p:nvSpPr>
        <p:spPr>
          <a:xfrm>
            <a:off x="1462150" y="4734425"/>
            <a:ext cx="4325400" cy="487500"/>
          </a:xfrm>
          <a:prstGeom prst="rect">
            <a:avLst/>
          </a:prstGeom>
          <a:solidFill>
            <a:srgbClr val="FFFFFF">
              <a:alpha val="3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666666"/>
                </a:solidFill>
              </a:rPr>
              <a:t>www.orupaca.fr</a:t>
            </a:r>
            <a:endParaRPr sz="2400">
              <a:solidFill>
                <a:srgbClr val="666666"/>
              </a:solidFill>
            </a:endParaRPr>
          </a:p>
        </p:txBody>
      </p:sp>
      <p:grpSp>
        <p:nvGrpSpPr>
          <p:cNvPr id="138" name="Google Shape;138;p20"/>
          <p:cNvGrpSpPr/>
          <p:nvPr/>
        </p:nvGrpSpPr>
        <p:grpSpPr>
          <a:xfrm>
            <a:off x="844175" y="3342169"/>
            <a:ext cx="548700" cy="490200"/>
            <a:chOff x="774575" y="3435269"/>
            <a:chExt cx="548700" cy="490200"/>
          </a:xfrm>
        </p:grpSpPr>
        <p:sp>
          <p:nvSpPr>
            <p:cNvPr id="139" name="Google Shape;139;p20"/>
            <p:cNvSpPr/>
            <p:nvPr/>
          </p:nvSpPr>
          <p:spPr>
            <a:xfrm>
              <a:off x="774575" y="3435269"/>
              <a:ext cx="548700" cy="490200"/>
            </a:xfrm>
            <a:prstGeom prst="rect">
              <a:avLst/>
            </a:prstGeom>
            <a:solidFill>
              <a:srgbClr val="1BAE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pic>
          <p:nvPicPr>
            <p:cNvPr descr="telephone.png" id="140" name="Google Shape;140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91558" y="3522956"/>
              <a:ext cx="314715" cy="3147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20"/>
          <p:cNvSpPr txBox="1"/>
          <p:nvPr/>
        </p:nvSpPr>
        <p:spPr>
          <a:xfrm>
            <a:off x="844175" y="4039650"/>
            <a:ext cx="548700" cy="487500"/>
          </a:xfrm>
          <a:prstGeom prst="rect">
            <a:avLst/>
          </a:prstGeom>
          <a:solidFill>
            <a:srgbClr val="8E479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</a:rPr>
              <a:t>@</a:t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142" name="Google Shape;142;p20"/>
          <p:cNvGrpSpPr/>
          <p:nvPr/>
        </p:nvGrpSpPr>
        <p:grpSpPr>
          <a:xfrm>
            <a:off x="844166" y="2644701"/>
            <a:ext cx="548700" cy="490200"/>
            <a:chOff x="3620441" y="1406651"/>
            <a:chExt cx="548700" cy="490200"/>
          </a:xfrm>
        </p:grpSpPr>
        <p:sp>
          <p:nvSpPr>
            <p:cNvPr id="143" name="Google Shape;143;p20"/>
            <p:cNvSpPr/>
            <p:nvPr/>
          </p:nvSpPr>
          <p:spPr>
            <a:xfrm>
              <a:off x="3620441" y="1406651"/>
              <a:ext cx="548700" cy="490200"/>
            </a:xfrm>
            <a:prstGeom prst="rect">
              <a:avLst/>
            </a:prstGeom>
            <a:solidFill>
              <a:srgbClr val="296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pic>
          <p:nvPicPr>
            <p:cNvPr descr="bonhomme.png" id="144" name="Google Shape;144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727320" y="1474500"/>
              <a:ext cx="334961" cy="3545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20"/>
          <p:cNvSpPr txBox="1"/>
          <p:nvPr>
            <p:ph type="title"/>
          </p:nvPr>
        </p:nvSpPr>
        <p:spPr>
          <a:xfrm>
            <a:off x="1561800" y="2644700"/>
            <a:ext cx="5095200" cy="490200"/>
          </a:xfrm>
          <a:prstGeom prst="rect">
            <a:avLst/>
          </a:prstGeom>
          <a:solidFill>
            <a:srgbClr val="FFFFFF">
              <a:alpha val="3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2" type="title"/>
          </p:nvPr>
        </p:nvSpPr>
        <p:spPr>
          <a:xfrm>
            <a:off x="1561800" y="3342175"/>
            <a:ext cx="5095200" cy="490200"/>
          </a:xfrm>
          <a:prstGeom prst="rect">
            <a:avLst/>
          </a:prstGeom>
          <a:solidFill>
            <a:srgbClr val="FFFFFF">
              <a:alpha val="3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7" name="Google Shape;147;p20"/>
          <p:cNvSpPr txBox="1"/>
          <p:nvPr>
            <p:ph idx="3" type="title"/>
          </p:nvPr>
        </p:nvSpPr>
        <p:spPr>
          <a:xfrm>
            <a:off x="1561800" y="4038300"/>
            <a:ext cx="5095200" cy="490200"/>
          </a:xfrm>
          <a:prstGeom prst="rect">
            <a:avLst/>
          </a:prstGeom>
          <a:solidFill>
            <a:srgbClr val="FFFFFF">
              <a:alpha val="3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8" name="Google Shape;148;p20"/>
          <p:cNvSpPr txBox="1"/>
          <p:nvPr/>
        </p:nvSpPr>
        <p:spPr>
          <a:xfrm>
            <a:off x="844175" y="5793150"/>
            <a:ext cx="4863600" cy="748500"/>
          </a:xfrm>
          <a:prstGeom prst="rect">
            <a:avLst/>
          </a:prstGeom>
          <a:solidFill>
            <a:srgbClr val="003F70"/>
          </a:solidFill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FFFFFF"/>
                </a:solidFill>
              </a:rPr>
              <a:t>GIP e-SANTÉ ORU PACA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</a:rPr>
              <a:t>145 Chemin du Palyvestre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</a:rPr>
              <a:t>83400 HYERES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DEE BLOC DE TEXTE 1">
  <p:cSld name="SECTION_HEADER_2_1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1"/>
          <p:cNvGrpSpPr/>
          <p:nvPr/>
        </p:nvGrpSpPr>
        <p:grpSpPr>
          <a:xfrm>
            <a:off x="7778" y="-14575"/>
            <a:ext cx="9141747" cy="1095800"/>
            <a:chOff x="7778" y="214025"/>
            <a:chExt cx="9141747" cy="1095800"/>
          </a:xfrm>
        </p:grpSpPr>
        <p:pic>
          <p:nvPicPr>
            <p:cNvPr id="151" name="Google Shape;151;p21"/>
            <p:cNvPicPr preferRelativeResize="0"/>
            <p:nvPr/>
          </p:nvPicPr>
          <p:blipFill rotWithShape="1">
            <a:blip r:embed="rId2">
              <a:alphaModFix/>
            </a:blip>
            <a:srcRect b="44586" l="7757" r="0" t="0"/>
            <a:stretch/>
          </p:blipFill>
          <p:spPr>
            <a:xfrm rot="10800000">
              <a:off x="6254276" y="214025"/>
              <a:ext cx="2895249" cy="1094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1"/>
            <p:cNvPicPr preferRelativeResize="0"/>
            <p:nvPr/>
          </p:nvPicPr>
          <p:blipFill rotWithShape="1">
            <a:blip r:embed="rId2">
              <a:alphaModFix/>
            </a:blip>
            <a:srcRect b="0" l="0" r="0" t="44586"/>
            <a:stretch/>
          </p:blipFill>
          <p:spPr>
            <a:xfrm>
              <a:off x="3035550" y="214029"/>
              <a:ext cx="3138875" cy="1094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1"/>
            <p:cNvPicPr preferRelativeResize="0"/>
            <p:nvPr/>
          </p:nvPicPr>
          <p:blipFill rotWithShape="1">
            <a:blip r:embed="rId2">
              <a:alphaModFix/>
            </a:blip>
            <a:srcRect b="44647" l="-260" r="259" t="-60"/>
            <a:stretch/>
          </p:blipFill>
          <p:spPr>
            <a:xfrm rot="10800000">
              <a:off x="7778" y="215250"/>
              <a:ext cx="2955575" cy="1094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21"/>
          <p:cNvSpPr/>
          <p:nvPr/>
        </p:nvSpPr>
        <p:spPr>
          <a:xfrm>
            <a:off x="0" y="6574612"/>
            <a:ext cx="9144000" cy="283500"/>
          </a:xfrm>
          <a:prstGeom prst="rect">
            <a:avLst/>
          </a:prstGeom>
          <a:solidFill>
            <a:srgbClr val="1EAE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322025" y="1475550"/>
            <a:ext cx="4847700" cy="48384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56" name="Google Shape;156;p21"/>
          <p:cNvSpPr txBox="1"/>
          <p:nvPr>
            <p:ph idx="2" type="body"/>
          </p:nvPr>
        </p:nvSpPr>
        <p:spPr>
          <a:xfrm>
            <a:off x="5535125" y="1475450"/>
            <a:ext cx="3376800" cy="4838400"/>
          </a:xfrm>
          <a:prstGeom prst="rect">
            <a:avLst/>
          </a:prstGeom>
          <a:solidFill>
            <a:srgbClr val="003F7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7" name="Google Shape;157;p21"/>
          <p:cNvSpPr txBox="1"/>
          <p:nvPr/>
        </p:nvSpPr>
        <p:spPr>
          <a:xfrm>
            <a:off x="75850" y="6612253"/>
            <a:ext cx="23847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GIP e-SANTÉ ORU PACA</a:t>
            </a:r>
            <a:endParaRPr b="1"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1"/>
          <p:cNvSpPr txBox="1"/>
          <p:nvPr>
            <p:ph type="title"/>
          </p:nvPr>
        </p:nvSpPr>
        <p:spPr>
          <a:xfrm>
            <a:off x="311700" y="230725"/>
            <a:ext cx="8046300" cy="51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2400"/>
              <a:buFont typeface="Open Sans"/>
              <a:buChar char="●"/>
              <a:defRPr b="1" sz="2400">
                <a:solidFill>
                  <a:srgbClr val="003F7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 1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57000"/>
          </a:blip>
          <a:srcRect b="35422" l="0" r="0" t="25363"/>
          <a:stretch/>
        </p:blipFill>
        <p:spPr>
          <a:xfrm>
            <a:off x="0" y="0"/>
            <a:ext cx="9144000" cy="29153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/>
        </p:nvSpPr>
        <p:spPr>
          <a:xfrm>
            <a:off x="3156750" y="1372425"/>
            <a:ext cx="2768100" cy="27681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6055150" y="6176325"/>
            <a:ext cx="1941600" cy="0"/>
          </a:xfrm>
          <a:prstGeom prst="straightConnector1">
            <a:avLst/>
          </a:prstGeom>
          <a:noFill/>
          <a:ln cap="flat" cmpd="sng" w="9525">
            <a:solidFill>
              <a:srgbClr val="87888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6125" y="1808450"/>
            <a:ext cx="1889351" cy="20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625" y="1571530"/>
            <a:ext cx="1498076" cy="53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DEE BLOC DE TEXTE 1 1">
  <p:cSld name="SECTION_HEADER_2_1_1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2"/>
          <p:cNvGrpSpPr/>
          <p:nvPr/>
        </p:nvGrpSpPr>
        <p:grpSpPr>
          <a:xfrm>
            <a:off x="7778" y="-14575"/>
            <a:ext cx="9141747" cy="1095800"/>
            <a:chOff x="7778" y="214025"/>
            <a:chExt cx="9141747" cy="1095800"/>
          </a:xfrm>
        </p:grpSpPr>
        <p:pic>
          <p:nvPicPr>
            <p:cNvPr id="161" name="Google Shape;161;p22"/>
            <p:cNvPicPr preferRelativeResize="0"/>
            <p:nvPr/>
          </p:nvPicPr>
          <p:blipFill rotWithShape="1">
            <a:blip r:embed="rId2">
              <a:alphaModFix/>
            </a:blip>
            <a:srcRect b="44586" l="7757" r="0" t="0"/>
            <a:stretch/>
          </p:blipFill>
          <p:spPr>
            <a:xfrm rot="10800000">
              <a:off x="6254276" y="214025"/>
              <a:ext cx="2895249" cy="1094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2"/>
            <p:cNvPicPr preferRelativeResize="0"/>
            <p:nvPr/>
          </p:nvPicPr>
          <p:blipFill rotWithShape="1">
            <a:blip r:embed="rId2">
              <a:alphaModFix/>
            </a:blip>
            <a:srcRect b="0" l="0" r="0" t="44586"/>
            <a:stretch/>
          </p:blipFill>
          <p:spPr>
            <a:xfrm>
              <a:off x="3035550" y="214029"/>
              <a:ext cx="3138875" cy="1094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2"/>
            <p:cNvPicPr preferRelativeResize="0"/>
            <p:nvPr/>
          </p:nvPicPr>
          <p:blipFill rotWithShape="1">
            <a:blip r:embed="rId2">
              <a:alphaModFix/>
            </a:blip>
            <a:srcRect b="44647" l="-260" r="259" t="-60"/>
            <a:stretch/>
          </p:blipFill>
          <p:spPr>
            <a:xfrm rot="10800000">
              <a:off x="7778" y="215250"/>
              <a:ext cx="2955575" cy="1094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22"/>
          <p:cNvSpPr/>
          <p:nvPr/>
        </p:nvSpPr>
        <p:spPr>
          <a:xfrm>
            <a:off x="0" y="6574612"/>
            <a:ext cx="9144000" cy="283500"/>
          </a:xfrm>
          <a:prstGeom prst="rect">
            <a:avLst/>
          </a:prstGeom>
          <a:solidFill>
            <a:srgbClr val="1EAE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75850" y="6612253"/>
            <a:ext cx="23847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GIP e-SANTÉ ORU PACA</a:t>
            </a:r>
            <a:endParaRPr b="1"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322025" y="1475550"/>
            <a:ext cx="4847700" cy="4838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67" name="Google Shape;167;p22"/>
          <p:cNvSpPr txBox="1"/>
          <p:nvPr>
            <p:ph idx="2" type="body"/>
          </p:nvPr>
        </p:nvSpPr>
        <p:spPr>
          <a:xfrm>
            <a:off x="5535125" y="1475450"/>
            <a:ext cx="3376800" cy="4838400"/>
          </a:xfrm>
          <a:prstGeom prst="rect">
            <a:avLst/>
          </a:prstGeom>
          <a:solidFill>
            <a:srgbClr val="8E479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8" name="Google Shape;168;p22"/>
          <p:cNvSpPr txBox="1"/>
          <p:nvPr>
            <p:ph type="title"/>
          </p:nvPr>
        </p:nvSpPr>
        <p:spPr>
          <a:xfrm>
            <a:off x="311700" y="230725"/>
            <a:ext cx="8038500" cy="53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2400"/>
              <a:buFont typeface="Open Sans"/>
              <a:buChar char="●"/>
              <a:defRPr b="1" sz="2400">
                <a:solidFill>
                  <a:srgbClr val="003F7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rgbClr val="FF6600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59050" y="179625"/>
            <a:ext cx="382400" cy="4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rps 2">
  <p:cSld name="TITLE_AND_BODY_2">
    <p:bg>
      <p:bgPr>
        <a:solidFill>
          <a:srgbClr val="FF6600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59050" y="179625"/>
            <a:ext cx="382400" cy="42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rps 1">
  <p:cSld name="TITLE_AND_BODY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788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59050" y="179625"/>
            <a:ext cx="382400" cy="4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buNone/>
              <a:defRPr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rps 1 1">
  <p:cSld name="TITLE_AND_BODY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6C5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59050" y="179625"/>
            <a:ext cx="382400" cy="4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type="title"/>
          </p:nvPr>
        </p:nvSpPr>
        <p:spPr>
          <a:xfrm>
            <a:off x="122300" y="285625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rps 1 1 1">
  <p:cSld name="TITLE_AND_BODY_1_1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C4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59050" y="179625"/>
            <a:ext cx="382400" cy="4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●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Char char="○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 Condensed"/>
              <a:buChar char="■"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2" name="Google Shape;52;p8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8640" y="178465"/>
            <a:ext cx="451900" cy="45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7" name="Google Shape;57;p9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87888A"/>
              </a:buClr>
              <a:buSzPts val="1800"/>
              <a:buFont typeface="Roboto Condensed"/>
              <a:buChar char="●"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87888A"/>
              </a:buClr>
              <a:buSzPts val="1400"/>
              <a:buFont typeface="Roboto Condensed"/>
              <a:buChar char="○"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87888A"/>
              </a:buClr>
              <a:buSzPts val="1400"/>
              <a:buFont typeface="Roboto Condensed"/>
              <a:buChar char="■"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87888A"/>
              </a:buClr>
              <a:buSzPts val="1400"/>
              <a:buFont typeface="Roboto Condensed"/>
              <a:buChar char="●"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87888A"/>
              </a:buClr>
              <a:buSzPts val="1400"/>
              <a:buFont typeface="Roboto Condensed"/>
              <a:buChar char="○"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87888A"/>
              </a:buClr>
              <a:buSzPts val="1400"/>
              <a:buFont typeface="Roboto Condensed"/>
              <a:buChar char="■"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87888A"/>
              </a:buClr>
              <a:buSzPts val="1400"/>
              <a:buFont typeface="Roboto Condensed"/>
              <a:buChar char="●"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87888A"/>
              </a:buClr>
              <a:buSzPts val="1400"/>
              <a:buFont typeface="Roboto Condensed"/>
              <a:buChar char="○"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87888A"/>
              </a:buClr>
              <a:buSzPts val="1400"/>
              <a:buFont typeface="Roboto Condensed"/>
              <a:buChar char="■"/>
              <a:defRPr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 et description 1">
  <p:cSld name="SECTION_TITLE_AND_DESCRIPTION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0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200"/>
              <a:buFont typeface="Roboto Condensed"/>
              <a:buNone/>
              <a:defRPr sz="42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Roboto Condensed"/>
              <a:buChar char="○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Roboto Condensed"/>
              <a:buChar char="■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Roboto Condensed"/>
              <a:buChar char="●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Roboto Condensed"/>
              <a:buChar char="○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Roboto Condensed"/>
              <a:buChar char="■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Roboto Condensed"/>
              <a:buChar char="●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Roboto Condensed"/>
              <a:buChar char="○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Roboto Condensed"/>
              <a:buChar char="■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buNone/>
              <a:defRPr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5" name="Google Shape;6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48640" y="178465"/>
            <a:ext cx="451900" cy="451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0"/>
          <p:cNvCxnSpPr/>
          <p:nvPr/>
        </p:nvCxnSpPr>
        <p:spPr>
          <a:xfrm>
            <a:off x="317048" y="911500"/>
            <a:ext cx="183300" cy="0"/>
          </a:xfrm>
          <a:prstGeom prst="straightConnector1">
            <a:avLst/>
          </a:prstGeom>
          <a:noFill/>
          <a:ln cap="flat" cmpd="sng" w="190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0" Type="http://schemas.openxmlformats.org/officeDocument/2006/relationships/hyperlink" Target="https://tgs.ies-sud.fr/lap-dispensation/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tgs.ies-sud.fr/?page_id=7151" TargetMode="External"/><Relationship Id="rId4" Type="http://schemas.openxmlformats.org/officeDocument/2006/relationships/hyperlink" Target="http://tgs.ies-sud.fr/?page_id=7151" TargetMode="External"/><Relationship Id="rId9" Type="http://schemas.openxmlformats.org/officeDocument/2006/relationships/hyperlink" Target="https://tgs.ies-sud.fr/lap-dispensation/" TargetMode="External"/><Relationship Id="rId5" Type="http://schemas.openxmlformats.org/officeDocument/2006/relationships/hyperlink" Target="http://tgs.ies-sud.fr/?page_id=7159" TargetMode="External"/><Relationship Id="rId6" Type="http://schemas.openxmlformats.org/officeDocument/2006/relationships/hyperlink" Target="https://tgs.ies-sud.fr/lap-prescription-de-sortie/" TargetMode="External"/><Relationship Id="rId7" Type="http://schemas.openxmlformats.org/officeDocument/2006/relationships/hyperlink" Target="https://tgs.ies-sud.fr/lap-autres-fonctionnalites/" TargetMode="External"/><Relationship Id="rId8" Type="http://schemas.openxmlformats.org/officeDocument/2006/relationships/hyperlink" Target="https://tgs.ies-sud.fr/lap-autres-fonctionnalites/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hyperlink" Target="mailto:edosramos@ies-sud.f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terminal@ies-sud.fr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/>
          <p:nvPr/>
        </p:nvSpPr>
        <p:spPr>
          <a:xfrm>
            <a:off x="3156750" y="1372425"/>
            <a:ext cx="2768100" cy="27681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1066350" y="3026200"/>
            <a:ext cx="7011300" cy="25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0"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</a:t>
            </a:r>
            <a:endParaRPr sz="8000">
              <a:solidFill>
                <a:srgbClr val="87888A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Club TU </a:t>
            </a:r>
            <a:r>
              <a:rPr lang="fr" sz="7200">
                <a:solidFill>
                  <a:srgbClr val="87888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V3.20 </a:t>
            </a:r>
            <a:endParaRPr sz="7200">
              <a:solidFill>
                <a:srgbClr val="87888A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87888A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5967250" y="6124775"/>
            <a:ext cx="21174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6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Octobre 2019</a:t>
            </a:r>
            <a:endParaRPr b="1" sz="2400">
              <a:solidFill>
                <a:srgbClr val="FF6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76" name="Google Shape;176;p23"/>
          <p:cNvCxnSpPr/>
          <p:nvPr/>
        </p:nvCxnSpPr>
        <p:spPr>
          <a:xfrm>
            <a:off x="6055150" y="6176325"/>
            <a:ext cx="1941600" cy="0"/>
          </a:xfrm>
          <a:prstGeom prst="straightConnector1">
            <a:avLst/>
          </a:prstGeom>
          <a:noFill/>
          <a:ln cap="flat" cmpd="sng" w="9525">
            <a:solidFill>
              <a:srgbClr val="87888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7" name="Google Shape;1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6125" y="1808450"/>
            <a:ext cx="1889351" cy="20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4400" y="5523450"/>
            <a:ext cx="981075" cy="105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3650" y="5577400"/>
            <a:ext cx="981075" cy="95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1658" y="5523450"/>
            <a:ext cx="1092317" cy="10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66" name="Google Shape;266;p32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 u="sng">
                <a:solidFill>
                  <a:srgbClr val="FF581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Évolutions V3.20.</a:t>
            </a:r>
            <a:endParaRPr b="1" sz="2400" u="sng">
              <a:solidFill>
                <a:srgbClr val="FF581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rgbClr val="E2001A"/>
                </a:solidFill>
                <a:latin typeface="Calibri"/>
                <a:ea typeface="Calibri"/>
                <a:cs typeface="Calibri"/>
                <a:sym typeface="Calibri"/>
              </a:rPr>
              <a:t>=&gt; Disponibilité octobre 2019</a:t>
            </a:r>
            <a:endParaRPr sz="2400">
              <a:solidFill>
                <a:srgbClr val="E200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E200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b="1" lang="fr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Accès aux notes de versions par le wiki.</a:t>
            </a:r>
            <a:endParaRPr b="1" sz="2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7429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–"/>
            </a:pP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de versions, fichier en .CSV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b="1" lang="fr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Pour la 3.20. (développements) : </a:t>
            </a:r>
            <a:r>
              <a:rPr b="1" lang="fr" sz="2000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299 réalisées. </a:t>
            </a:r>
            <a:endParaRPr b="1" sz="2000">
              <a:solidFill>
                <a:srgbClr val="E91D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Char char="•"/>
            </a:pPr>
            <a:r>
              <a:rPr b="1" lang="fr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Pour la 3.21. (développements) : </a:t>
            </a:r>
            <a:r>
              <a:rPr b="1" lang="fr" sz="2000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68 programmés. </a:t>
            </a:r>
            <a:endParaRPr b="1" sz="2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742950" rtl="0" algn="just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E91D63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rgbClr val="E91D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b="1" lang="fr" sz="2400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Présentation uniquement des évolutions</a:t>
            </a:r>
            <a:r>
              <a:rPr b="1" lang="fr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sz="2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</a:pPr>
            <a:r>
              <a:rPr b="1" lang="fr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Ne sont pas abordés en présentation les :</a:t>
            </a:r>
            <a:endParaRPr b="1" sz="2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7429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5810"/>
              </a:buClr>
              <a:buSzPts val="2000"/>
              <a:buFont typeface="Arial"/>
              <a:buChar char="–"/>
            </a:pPr>
            <a:r>
              <a:rPr b="1" lang="fr" sz="2000">
                <a:solidFill>
                  <a:srgbClr val="FF5810"/>
                </a:solidFill>
                <a:latin typeface="Calibri"/>
                <a:ea typeface="Calibri"/>
                <a:cs typeface="Calibri"/>
                <a:sym typeface="Calibri"/>
              </a:rPr>
              <a:t>Les corrections de bug.  </a:t>
            </a:r>
            <a:endParaRPr b="1" sz="2000">
              <a:solidFill>
                <a:srgbClr val="FF58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7429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5810"/>
              </a:buClr>
              <a:buSzPts val="2000"/>
              <a:buFont typeface="Arial"/>
              <a:buChar char="–"/>
            </a:pPr>
            <a:r>
              <a:rPr b="1" lang="fr" sz="2000">
                <a:solidFill>
                  <a:srgbClr val="FF5810"/>
                </a:solidFill>
                <a:latin typeface="Calibri"/>
                <a:ea typeface="Calibri"/>
                <a:cs typeface="Calibri"/>
                <a:sym typeface="Calibri"/>
              </a:rPr>
              <a:t>Les optimisations mineures diverses.</a:t>
            </a:r>
            <a:endParaRPr b="1" sz="2000">
              <a:solidFill>
                <a:srgbClr val="FF58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7429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5810"/>
              </a:buClr>
              <a:buSzPts val="2000"/>
              <a:buFont typeface="Arial"/>
              <a:buChar char="–"/>
            </a:pPr>
            <a:r>
              <a:rPr b="1" lang="fr" sz="2000">
                <a:solidFill>
                  <a:srgbClr val="FF5810"/>
                </a:solidFill>
                <a:latin typeface="Calibri"/>
                <a:ea typeface="Calibri"/>
                <a:cs typeface="Calibri"/>
                <a:sym typeface="Calibri"/>
              </a:rPr>
              <a:t>Les développements pour les Terminaux CTA</a:t>
            </a:r>
            <a:endParaRPr/>
          </a:p>
        </p:txBody>
      </p:sp>
      <p:cxnSp>
        <p:nvCxnSpPr>
          <p:cNvPr id="268" name="Google Shape;268;p32"/>
          <p:cNvCxnSpPr/>
          <p:nvPr/>
        </p:nvCxnSpPr>
        <p:spPr>
          <a:xfrm>
            <a:off x="426150" y="876000"/>
            <a:ext cx="2817300" cy="0"/>
          </a:xfrm>
          <a:prstGeom prst="straightConnector1">
            <a:avLst/>
          </a:prstGeom>
          <a:noFill/>
          <a:ln cap="flat" cmpd="sng" w="9525">
            <a:solidFill>
              <a:srgbClr val="FF66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9" name="Google Shape;269;p32"/>
          <p:cNvSpPr txBox="1"/>
          <p:nvPr/>
        </p:nvSpPr>
        <p:spPr>
          <a:xfrm>
            <a:off x="329300" y="1022800"/>
            <a:ext cx="8143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rgbClr val="FF5810"/>
                </a:solidFill>
                <a:highlight>
                  <a:schemeClr val="lt1"/>
                </a:highlight>
              </a:rPr>
              <a:t>(</a:t>
            </a:r>
            <a:r>
              <a:rPr b="1" lang="fr" sz="1800">
                <a:solidFill>
                  <a:srgbClr val="014371"/>
                </a:solidFill>
                <a:highlight>
                  <a:schemeClr val="lt1"/>
                </a:highlight>
              </a:rPr>
              <a:t>point intermédiaire</a:t>
            </a:r>
            <a:r>
              <a:rPr b="1" lang="fr" sz="1800">
                <a:solidFill>
                  <a:srgbClr val="FF5810"/>
                </a:solidFill>
                <a:highlight>
                  <a:schemeClr val="lt1"/>
                </a:highlight>
              </a:rPr>
              <a:t> </a:t>
            </a:r>
            <a:r>
              <a:rPr b="1" lang="fr">
                <a:solidFill>
                  <a:srgbClr val="014371"/>
                </a:solidFill>
                <a:highlight>
                  <a:schemeClr val="lt1"/>
                </a:highlight>
              </a:rPr>
              <a:t>oct 2018 </a:t>
            </a:r>
            <a:r>
              <a:rPr b="1" lang="fr" sz="1800">
                <a:solidFill>
                  <a:srgbClr val="FF5810"/>
                </a:solidFill>
                <a:highlight>
                  <a:schemeClr val="lt1"/>
                </a:highlight>
              </a:rPr>
              <a:t>+ Complément </a:t>
            </a:r>
            <a:r>
              <a:rPr b="1" lang="fr">
                <a:solidFill>
                  <a:srgbClr val="FF5810"/>
                </a:solidFill>
                <a:highlight>
                  <a:schemeClr val="lt1"/>
                </a:highlight>
              </a:rPr>
              <a:t>juin 2019</a:t>
            </a:r>
            <a:r>
              <a:rPr b="1" lang="fr" sz="1800">
                <a:solidFill>
                  <a:srgbClr val="FF5810"/>
                </a:solidFill>
                <a:highlight>
                  <a:schemeClr val="lt1"/>
                </a:highlight>
              </a:rPr>
              <a:t> </a:t>
            </a:r>
            <a:r>
              <a:rPr b="1" lang="fr" sz="1800">
                <a:solidFill>
                  <a:srgbClr val="734B35"/>
                </a:solidFill>
                <a:highlight>
                  <a:schemeClr val="lt1"/>
                </a:highlight>
              </a:rPr>
              <a:t>+ Reliquats </a:t>
            </a:r>
            <a:r>
              <a:rPr b="1" lang="fr">
                <a:solidFill>
                  <a:srgbClr val="734B35"/>
                </a:solidFill>
                <a:highlight>
                  <a:schemeClr val="lt1"/>
                </a:highlight>
              </a:rPr>
              <a:t>oct 2019</a:t>
            </a:r>
            <a:r>
              <a:rPr b="1" lang="fr" sz="1800">
                <a:solidFill>
                  <a:srgbClr val="014371"/>
                </a:solidFill>
                <a:highlight>
                  <a:schemeClr val="lt1"/>
                </a:highlight>
              </a:rPr>
              <a:t>)</a:t>
            </a:r>
            <a:endParaRPr b="1" sz="1800">
              <a:solidFill>
                <a:srgbClr val="01437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75" name="Google Shape;275;p33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TuTos</a:t>
            </a:r>
            <a:endParaRPr/>
          </a:p>
        </p:txBody>
      </p:sp>
      <p:sp>
        <p:nvSpPr>
          <p:cNvPr id="276" name="Google Shape;276;p3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rgbClr val="98C713"/>
                </a:solidFill>
                <a:latin typeface="Arial"/>
                <a:ea typeface="Arial"/>
                <a:cs typeface="Arial"/>
                <a:sym typeface="Arial"/>
              </a:rPr>
              <a:t>Tutos est là pour vous aider </a:t>
            </a:r>
            <a:endParaRPr b="1" sz="24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810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https://tgs.ies-sud.fr</a:t>
            </a:r>
            <a:endParaRPr b="1" sz="2000">
              <a:solidFill>
                <a:srgbClr val="FF581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3 Entrées possibles</a:t>
            </a:r>
            <a:endParaRPr b="1" sz="24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Arborescence</a:t>
            </a: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en lien avec la structure du TU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Arial"/>
              <a:buChar char="○"/>
            </a:pPr>
            <a:r>
              <a:rPr b="1" lang="fr" sz="18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Onglet Fiche</a:t>
            </a:r>
            <a:endParaRPr b="1" sz="18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Arial"/>
              <a:buChar char="○"/>
            </a:pPr>
            <a:r>
              <a:rPr b="1" lang="fr" sz="18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Onglet Gestion</a:t>
            </a:r>
            <a:endParaRPr b="1" sz="18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Arial"/>
              <a:buChar char="○"/>
            </a:pPr>
            <a:r>
              <a:rPr b="1" lang="fr" sz="18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Onglet Vue</a:t>
            </a:r>
            <a:endParaRPr b="1" sz="18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Comment faire pour</a:t>
            </a: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…..activer une fonctionnalité 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Synthèse</a:t>
            </a: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reprend tous les paramètrages d’une page</a:t>
            </a:r>
            <a:endParaRPr/>
          </a:p>
        </p:txBody>
      </p:sp>
      <p:pic>
        <p:nvPicPr>
          <p:cNvPr id="277" name="Google Shape;2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01750"/>
            <a:ext cx="1708750" cy="17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83" name="Google Shape;283;p34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Développement Utilisateurs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Développement Administrateurs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Chemin d’accès au paramétrage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600">
                <a:solidFill>
                  <a:srgbClr val="E2001A"/>
                </a:solidFill>
                <a:latin typeface="Arial"/>
                <a:ea typeface="Arial"/>
                <a:cs typeface="Arial"/>
                <a:sym typeface="Arial"/>
              </a:rPr>
              <a:t>	Option à activer</a:t>
            </a:r>
            <a:endParaRPr b="1" i="1" sz="1600">
              <a:solidFill>
                <a:srgbClr val="E20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6950" y="1490000"/>
            <a:ext cx="949575" cy="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2250" y="2718425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400" y="4684975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93" name="Google Shape;293;p35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Divers</a:t>
            </a:r>
            <a:endParaRPr/>
          </a:p>
        </p:txBody>
      </p:sp>
      <p:sp>
        <p:nvSpPr>
          <p:cNvPr id="294" name="Google Shape;294;p3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Identification utilisateurs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Enregistrement en base des utilisateurs lors des                connexions de type LDAP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Utilisation de la carte CPS pour la signature rapide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Identification Terminal</a:t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Signature des documents PDF générés par le Terminal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Infographie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Les fenêtre modale ne sortent plus du cadre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MAJ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Renforcement des contrôles pour une MAJ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Docker PHP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156950"/>
            <a:ext cx="949575" cy="9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1" name="Google Shape;301;p36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Affichage file active (Vue)</a:t>
            </a:r>
            <a:endParaRPr sz="1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Triage des colonnes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01437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Ajout d'un bouton afin de réinitialiser  le tri par défaut </a:t>
            </a:r>
            <a:endParaRPr b="1" sz="2000">
              <a:solidFill>
                <a:srgbClr val="01437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Colonne “info”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01437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Ajout d’options pour trier les alertes et les pictogrammes </a:t>
            </a:r>
            <a:endParaRPr b="1" sz="2000">
              <a:solidFill>
                <a:srgbClr val="01437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800"/>
              <a:buFont typeface="Arial"/>
              <a:buChar char="○"/>
            </a:pPr>
            <a:r>
              <a:rPr b="1" lang="fr" sz="1800">
                <a:solidFill>
                  <a:srgbClr val="01437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Pictogrammes actions</a:t>
            </a:r>
            <a:endParaRPr b="1" sz="1800">
              <a:solidFill>
                <a:srgbClr val="01437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800"/>
              <a:buFont typeface="Arial"/>
              <a:buChar char="○"/>
            </a:pPr>
            <a:r>
              <a:rPr b="1" lang="fr" sz="1800">
                <a:solidFill>
                  <a:srgbClr val="01437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Alertes sous forme d'icônes</a:t>
            </a:r>
            <a:endParaRPr b="1" sz="1800">
              <a:solidFill>
                <a:srgbClr val="01437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800"/>
              <a:buFont typeface="Arial"/>
              <a:buChar char="○"/>
            </a:pPr>
            <a:r>
              <a:rPr b="1" lang="fr" sz="1800">
                <a:solidFill>
                  <a:srgbClr val="01437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Alertes sous forme de labels</a:t>
            </a:r>
            <a:endParaRPr b="1" sz="1800">
              <a:solidFill>
                <a:srgbClr val="01437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Vue : activer dans le paramétrage des colonnes </a:t>
            </a:r>
            <a:endParaRPr b="1"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Module Lien (pictogramme, boutons action)</a:t>
            </a:r>
            <a:endParaRPr b="1" i="1"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Module alerte (alermatismes icône ou label)</a:t>
            </a:r>
            <a:endParaRPr b="1" i="1" sz="2000">
              <a:solidFill>
                <a:srgbClr val="01437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75" y="4512687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8450" y="1536775"/>
            <a:ext cx="949575" cy="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750" y="3319813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11" name="Google Shape;311;p37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Fiche Patient  </a:t>
            </a:r>
            <a:endParaRPr/>
          </a:p>
        </p:txBody>
      </p:sp>
      <p:sp>
        <p:nvSpPr>
          <p:cNvPr id="312" name="Google Shape;312;p37"/>
          <p:cNvSpPr txBox="1"/>
          <p:nvPr>
            <p:ph idx="1" type="body"/>
          </p:nvPr>
        </p:nvSpPr>
        <p:spPr>
          <a:xfrm>
            <a:off x="311700" y="1001749"/>
            <a:ext cx="8520600" cy="52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Cadre identité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Possibilité d’intégration d’une photo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Nouveau format d’affichage de l’identité possible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 d’usage (nom naissance au survol)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 de naissance (nom d’usage au survol)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 de naissance - nom d’usage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Intégration dans flux identité de l’adresse :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l’adresse du médecin traitant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l’adresse de la personne à prévenir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 lien de parenté de la personne à prévenir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lang="fr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Fiche/Fiche U/Fiche Patient/Bloc identité :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600">
                <a:solidFill>
                  <a:srgbClr val="E2001A"/>
                </a:solidFill>
                <a:latin typeface="Arial"/>
                <a:ea typeface="Arial"/>
                <a:cs typeface="Arial"/>
                <a:sym typeface="Arial"/>
              </a:rPr>
              <a:t>- afficherPhotoPatient	</a:t>
            </a:r>
            <a:endParaRPr b="1" i="1" sz="1600">
              <a:solidFill>
                <a:srgbClr val="E20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600">
                <a:solidFill>
                  <a:srgbClr val="E2001A"/>
                </a:solidFill>
                <a:latin typeface="Arial"/>
                <a:ea typeface="Arial"/>
                <a:cs typeface="Arial"/>
                <a:sym typeface="Arial"/>
              </a:rPr>
              <a:t>- resolutionMaxPhotoPatient</a:t>
            </a:r>
            <a:endParaRPr b="1" i="1" sz="1600">
              <a:solidFill>
                <a:srgbClr val="E20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600">
                <a:solidFill>
                  <a:srgbClr val="E2001A"/>
                </a:solidFill>
                <a:latin typeface="Arial"/>
                <a:ea typeface="Arial"/>
                <a:cs typeface="Arial"/>
                <a:sym typeface="Arial"/>
              </a:rPr>
              <a:t>- photoPatientDefaut</a:t>
            </a:r>
            <a:endParaRPr b="1" i="1" sz="1600">
              <a:solidFill>
                <a:srgbClr val="E20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3" name="Google Shape;31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046412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2225" y="1785600"/>
            <a:ext cx="949575" cy="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7525" y="4117850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21" name="Google Shape;321;p38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Fiche</a:t>
            </a:r>
            <a:r>
              <a:rPr lang="fr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Patient</a:t>
            </a:r>
            <a:r>
              <a:rPr lang="fr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22" name="Google Shape;322;p38"/>
          <p:cNvSpPr txBox="1"/>
          <p:nvPr>
            <p:ph idx="1" type="body"/>
          </p:nvPr>
        </p:nvSpPr>
        <p:spPr>
          <a:xfrm>
            <a:off x="311700" y="1151399"/>
            <a:ext cx="8520600" cy="51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Cadre identité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L'âge est calculée lors de l’intégration via le flux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Possibilité de rechercher un patient par la DN (ajout manuel)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Possibilité de ne pas pouvoir rechercher un patient par ses traits stricts (ajout manuel)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La Personne à prévenir peut être supprimée par le flux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Ajout d’une option pour ne pas récupéré le NIR via le flux si le NIR est existant et le segment du message vide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lang="fr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Gestion/Options Globales : Bloc administratif</a:t>
            </a:r>
            <a:endParaRPr b="1" i="1">
              <a:solidFill>
                <a:srgbClr val="E20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600">
                <a:solidFill>
                  <a:srgbClr val="E2001A"/>
                </a:solidFill>
                <a:latin typeface="Arial"/>
                <a:ea typeface="Arial"/>
                <a:cs typeface="Arial"/>
                <a:sym typeface="Arial"/>
              </a:rPr>
              <a:t>- suppressionPersonnePrevenir</a:t>
            </a:r>
            <a:endParaRPr b="1" i="1" sz="1600">
              <a:solidFill>
                <a:srgbClr val="E20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600">
                <a:solidFill>
                  <a:srgbClr val="E2001A"/>
                </a:solidFill>
                <a:latin typeface="Arial"/>
                <a:ea typeface="Arial"/>
                <a:cs typeface="Arial"/>
                <a:sym typeface="Arial"/>
              </a:rPr>
              <a:t>- recupNirHL7SiVide</a:t>
            </a:r>
            <a:endParaRPr b="1" i="1" sz="1600">
              <a:solidFill>
                <a:srgbClr val="E20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rgbClr val="E20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387962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6925" y="814050"/>
            <a:ext cx="949575" cy="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2225" y="4387950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31" name="Google Shape;331;p39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Fiche Patient  </a:t>
            </a:r>
            <a:endParaRPr/>
          </a:p>
        </p:txBody>
      </p:sp>
      <p:sp>
        <p:nvSpPr>
          <p:cNvPr id="332" name="Google Shape;332;p39"/>
          <p:cNvSpPr txBox="1"/>
          <p:nvPr>
            <p:ph idx="1" type="body"/>
          </p:nvPr>
        </p:nvSpPr>
        <p:spPr>
          <a:xfrm>
            <a:off x="421200" y="1056086"/>
            <a:ext cx="8520600" cy="51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Bloc horaires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734B35"/>
                </a:solidFill>
                <a:latin typeface="Arial"/>
                <a:ea typeface="Arial"/>
                <a:cs typeface="Arial"/>
                <a:sym typeface="Arial"/>
              </a:rPr>
              <a:t>Ajout d’un horaire supplémentaires</a:t>
            </a:r>
            <a:endParaRPr b="1" sz="2000">
              <a:solidFill>
                <a:srgbClr val="734B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734B35"/>
                </a:solidFill>
                <a:latin typeface="Arial"/>
                <a:ea typeface="Arial"/>
                <a:cs typeface="Arial"/>
                <a:sym typeface="Arial"/>
              </a:rPr>
              <a:t>Les dates obligatoires sont visibles</a:t>
            </a:r>
            <a:endParaRPr b="1" sz="2000">
              <a:solidFill>
                <a:srgbClr val="734B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Bloc note</a:t>
            </a:r>
            <a:endParaRPr b="1" sz="20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Intégration d’un bloc note pour les secrétaires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l’accès au bloc message est soumis à des droits </a:t>
            </a:r>
            <a:endParaRPr sz="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Items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734B35"/>
                </a:solidFill>
                <a:latin typeface="Arial"/>
                <a:ea typeface="Arial"/>
                <a:cs typeface="Arial"/>
                <a:sym typeface="Arial"/>
              </a:rPr>
              <a:t>Ajout de l’Item Elève IDE</a:t>
            </a:r>
            <a:endParaRPr b="1" sz="2000">
              <a:solidFill>
                <a:srgbClr val="734B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lang="fr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Gestion/Gestion des groupes : pour un groupe donné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600">
                <a:solidFill>
                  <a:srgbClr val="E2001A"/>
                </a:solidFill>
                <a:latin typeface="Arial"/>
                <a:ea typeface="Arial"/>
                <a:cs typeface="Arial"/>
                <a:sym typeface="Arial"/>
              </a:rPr>
              <a:t>- Urgences -&gt; BlocNotesSecondaire_Modification	</a:t>
            </a:r>
            <a:endParaRPr b="1" i="1" sz="1600">
              <a:solidFill>
                <a:srgbClr val="E20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600">
                <a:solidFill>
                  <a:srgbClr val="E2001A"/>
                </a:solidFill>
                <a:latin typeface="Arial"/>
                <a:ea typeface="Arial"/>
                <a:cs typeface="Arial"/>
                <a:sym typeface="Arial"/>
              </a:rPr>
              <a:t>- Urgences -&gt; BlocNotesSecondaire_Visualisation	</a:t>
            </a:r>
            <a:endParaRPr b="1" i="1" sz="1600">
              <a:solidFill>
                <a:srgbClr val="E20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600">
                <a:solidFill>
                  <a:srgbClr val="E2001A"/>
                </a:solidFill>
                <a:latin typeface="Arial"/>
                <a:ea typeface="Arial"/>
                <a:cs typeface="Arial"/>
                <a:sym typeface="Arial"/>
              </a:rPr>
              <a:t>- Urgences -&gt; BlocNotes_Modification	</a:t>
            </a:r>
            <a:endParaRPr b="1" i="1" sz="1600">
              <a:solidFill>
                <a:srgbClr val="E20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600">
                <a:solidFill>
                  <a:srgbClr val="E2001A"/>
                </a:solidFill>
                <a:latin typeface="Arial"/>
                <a:ea typeface="Arial"/>
                <a:cs typeface="Arial"/>
                <a:sym typeface="Arial"/>
              </a:rPr>
              <a:t>- Urgences -&gt; BlocNotes_Visualisation</a:t>
            </a:r>
            <a:endParaRPr b="1" i="1" sz="1600">
              <a:solidFill>
                <a:srgbClr val="E20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rgbClr val="E20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3" name="Google Shape;33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200" y="4593012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2825" y="3554025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41" name="Google Shape;341;p40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Fiche Patient </a:t>
            </a:r>
            <a:endParaRPr/>
          </a:p>
        </p:txBody>
      </p:sp>
      <p:sp>
        <p:nvSpPr>
          <p:cNvPr id="342" name="Google Shape;342;p40"/>
          <p:cNvSpPr txBox="1"/>
          <p:nvPr>
            <p:ph idx="1" type="body"/>
          </p:nvPr>
        </p:nvSpPr>
        <p:spPr>
          <a:xfrm>
            <a:off x="311700" y="1001749"/>
            <a:ext cx="8520600" cy="50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Documents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800"/>
              <a:buFont typeface="Arial"/>
              <a:buChar char="●"/>
            </a:pPr>
            <a:r>
              <a:rPr b="1" lang="fr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On peut utiliser une apostrophe pour les catégories</a:t>
            </a:r>
            <a:endParaRPr b="1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800"/>
              <a:buFont typeface="Arial"/>
              <a:buChar char="●"/>
            </a:pPr>
            <a:r>
              <a:rPr b="1" lang="fr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On peut choisir la taille du texte pour un document</a:t>
            </a:r>
            <a:endParaRPr b="1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Font typeface="Arial"/>
              <a:buChar char="●"/>
            </a:pPr>
            <a:r>
              <a:rPr b="1" lang="fr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On peut désactiver l’accès aux docs pour les patients sortis</a:t>
            </a:r>
            <a:endParaRPr b="1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Alermatismes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800"/>
              <a:buFont typeface="Arial"/>
              <a:buChar char="●"/>
            </a:pPr>
            <a:r>
              <a:rPr b="1" lang="fr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 bloc message est paramétrable comme un document</a:t>
            </a:r>
            <a:endParaRPr b="1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800"/>
              <a:buFont typeface="Arial"/>
              <a:buChar char="●"/>
            </a:pPr>
            <a:r>
              <a:rPr b="1" lang="fr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 nombre de diags déclencheurs est augmenté à 12</a:t>
            </a:r>
            <a:endParaRPr b="1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800"/>
              <a:buFont typeface="Arial"/>
              <a:buChar char="●"/>
            </a:pPr>
            <a:r>
              <a:rPr b="1" lang="fr">
                <a:solidFill>
                  <a:srgbClr val="734B35"/>
                </a:solidFill>
                <a:latin typeface="Arial"/>
                <a:ea typeface="Arial"/>
                <a:cs typeface="Arial"/>
                <a:sym typeface="Arial"/>
              </a:rPr>
              <a:t>Ajout d’un déclencheur par exclusion de diagnostic</a:t>
            </a:r>
            <a:r>
              <a:rPr b="1" lang="fr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1800"/>
              <a:buFont typeface="Arial"/>
              <a:buChar char="●"/>
            </a:pPr>
            <a:r>
              <a:rPr b="1" lang="fr">
                <a:solidFill>
                  <a:srgbClr val="734B35"/>
                </a:solidFill>
                <a:latin typeface="Arial"/>
                <a:ea typeface="Arial"/>
                <a:cs typeface="Arial"/>
                <a:sym typeface="Arial"/>
              </a:rPr>
              <a:t>Repérage des alertes sans déclencheur</a:t>
            </a:r>
            <a:endParaRPr b="1">
              <a:solidFill>
                <a:srgbClr val="734B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Fiche/Fiche Urgences/Document : dans le bandeau</a:t>
            </a:r>
            <a:r>
              <a:rPr lang="fr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22860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-"/>
            </a:pPr>
            <a:r>
              <a:rPr b="1" i="1" lang="fr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Taille</a:t>
            </a:r>
            <a:endParaRPr b="1" i="1"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43" name="Google Shape;34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545012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7525" y="3348550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51" name="Google Shape;351;p41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Fiche Patient  </a:t>
            </a:r>
            <a:endParaRPr/>
          </a:p>
        </p:txBody>
      </p:sp>
      <p:sp>
        <p:nvSpPr>
          <p:cNvPr id="352" name="Google Shape;352;p41"/>
          <p:cNvSpPr txBox="1"/>
          <p:nvPr>
            <p:ph idx="1" type="body"/>
          </p:nvPr>
        </p:nvSpPr>
        <p:spPr>
          <a:xfrm>
            <a:off x="311700" y="1001748"/>
            <a:ext cx="8520600" cy="55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Synthèse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800"/>
              <a:buFont typeface="Arial"/>
              <a:buChar char="●"/>
            </a:pPr>
            <a:r>
              <a:rPr b="1" lang="fr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On peut afficher les commentaires suivants : </a:t>
            </a:r>
            <a:endParaRPr b="1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1" lang="fr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prescriptions, </a:t>
            </a:r>
            <a:endParaRPr b="1"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1" lang="fr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réalisation, </a:t>
            </a:r>
            <a:endParaRPr b="1"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1" lang="fr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non réalisation</a:t>
            </a:r>
            <a:endParaRPr b="1"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800"/>
              <a:buFont typeface="Arial"/>
              <a:buChar char="●"/>
            </a:pPr>
            <a:r>
              <a:rPr b="1" lang="fr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Il n’est plus possible de supprimer un masque associé à une synthèse 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800"/>
              <a:buFont typeface="Arial"/>
              <a:buChar char="●"/>
            </a:pPr>
            <a:r>
              <a:rPr b="1" lang="fr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Les demandes d’examens supprimées n’apparaissent plus</a:t>
            </a:r>
            <a:endParaRPr b="1"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BHRE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800"/>
              <a:buFont typeface="Arial"/>
              <a:buChar char="●"/>
            </a:pPr>
            <a:r>
              <a:rPr b="1" lang="fr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Les messages de BHRE peuvent être intégrés</a:t>
            </a:r>
            <a:endParaRPr b="1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800"/>
              <a:buFont typeface="Arial"/>
              <a:buChar char="●"/>
            </a:pPr>
            <a:r>
              <a:t/>
            </a:r>
            <a:endParaRPr b="1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Fiche/Fiche Urgences/Synthèse : </a:t>
            </a:r>
            <a:r>
              <a:rPr lang="fr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22860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-"/>
            </a:pPr>
            <a:r>
              <a:rPr b="1" i="1" lang="fr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affCommentairePrescMedSynthese	</a:t>
            </a:r>
            <a:endParaRPr b="1" i="1"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4" marL="22860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-"/>
            </a:pPr>
            <a:r>
              <a:rPr b="1" i="1" lang="fr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affCommentaireReaMedSynthese	</a:t>
            </a:r>
            <a:endParaRPr b="1" i="1"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4" marL="22860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-"/>
            </a:pPr>
            <a:r>
              <a:rPr b="1" i="1" lang="fr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affCommentaireNonReaMedSynthese</a:t>
            </a:r>
            <a:endParaRPr b="1" i="1"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545012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2825" y="4450688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24"/>
          <p:cNvGrpSpPr/>
          <p:nvPr/>
        </p:nvGrpSpPr>
        <p:grpSpPr>
          <a:xfrm>
            <a:off x="604775" y="1455242"/>
            <a:ext cx="3236450" cy="3029317"/>
            <a:chOff x="284675" y="799050"/>
            <a:chExt cx="3236450" cy="3029317"/>
          </a:xfrm>
        </p:grpSpPr>
        <p:pic>
          <p:nvPicPr>
            <p:cNvPr id="186" name="Google Shape;186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4675" y="799050"/>
              <a:ext cx="3236450" cy="30293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24"/>
            <p:cNvSpPr txBox="1"/>
            <p:nvPr/>
          </p:nvSpPr>
          <p:spPr>
            <a:xfrm>
              <a:off x="1126200" y="1271550"/>
              <a:ext cx="1553400" cy="21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rPr>
                <a:t>1</a:t>
              </a:r>
              <a:endParaRPr sz="15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188" name="Google Shape;188;p24"/>
          <p:cNvGrpSpPr/>
          <p:nvPr/>
        </p:nvGrpSpPr>
        <p:grpSpPr>
          <a:xfrm>
            <a:off x="4009500" y="769425"/>
            <a:ext cx="4351502" cy="4400951"/>
            <a:chOff x="4009500" y="769425"/>
            <a:chExt cx="4351502" cy="4400951"/>
          </a:xfrm>
        </p:grpSpPr>
        <p:sp>
          <p:nvSpPr>
            <p:cNvPr id="189" name="Google Shape;189;p24"/>
            <p:cNvSpPr txBox="1"/>
            <p:nvPr/>
          </p:nvSpPr>
          <p:spPr>
            <a:xfrm>
              <a:off x="4009500" y="769425"/>
              <a:ext cx="4351500" cy="33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fr" sz="48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Equipe TU</a:t>
              </a:r>
              <a:endParaRPr b="1" sz="2000">
                <a:solidFill>
                  <a:schemeClr val="lt1"/>
                </a:solidFill>
              </a:endParaRPr>
            </a:p>
          </p:txBody>
        </p:sp>
        <p:sp>
          <p:nvSpPr>
            <p:cNvPr id="190" name="Google Shape;190;p24"/>
            <p:cNvSpPr txBox="1"/>
            <p:nvPr/>
          </p:nvSpPr>
          <p:spPr>
            <a:xfrm>
              <a:off x="4009500" y="4300076"/>
              <a:ext cx="4351500" cy="8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cxnSp>
          <p:nvCxnSpPr>
            <p:cNvPr id="191" name="Google Shape;191;p24"/>
            <p:cNvCxnSpPr/>
            <p:nvPr/>
          </p:nvCxnSpPr>
          <p:spPr>
            <a:xfrm>
              <a:off x="4009502" y="4254855"/>
              <a:ext cx="43515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1" lang="fr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61" name="Google Shape;361;p42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Fiche Médicale </a:t>
            </a:r>
            <a:endParaRPr/>
          </a:p>
        </p:txBody>
      </p:sp>
      <p:sp>
        <p:nvSpPr>
          <p:cNvPr id="362" name="Google Shape;362;p42"/>
          <p:cNvSpPr txBox="1"/>
          <p:nvPr>
            <p:ph idx="1" type="body"/>
          </p:nvPr>
        </p:nvSpPr>
        <p:spPr>
          <a:xfrm>
            <a:off x="311700" y="1001758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Module IOA - TRUC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❖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Thésaurus Recours pour les Urgences Circonstances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➢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FEDORU, SFMU, GFRUP et SPF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❖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But : 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➢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mieux préciser les circonstances de venues aux urgences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➢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en complément du TRIAGE Symptomatique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❖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Principe :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➢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Sélection d’un recours &amp; du cadre de survenue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➢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Nomenclature propre hors CIM-10 assurant le repérage de la version utilisée</a:t>
            </a:r>
            <a:endParaRPr/>
          </a:p>
        </p:txBody>
      </p:sp>
      <p:pic>
        <p:nvPicPr>
          <p:cNvPr id="363" name="Google Shape;36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2825" y="4876650"/>
            <a:ext cx="1038975" cy="103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2"/>
          <p:cNvSpPr txBox="1"/>
          <p:nvPr/>
        </p:nvSpPr>
        <p:spPr>
          <a:xfrm>
            <a:off x="1137000" y="5382150"/>
            <a:ext cx="65451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Fiche/Fiche U/Fiche Médicale/recours : </a:t>
            </a:r>
            <a:endParaRPr b="1" sz="2000">
              <a:solidFill>
                <a:schemeClr val="dk2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600">
                <a:solidFill>
                  <a:srgbClr val="FF0000"/>
                </a:solidFill>
              </a:rPr>
              <a:t>- masquageBlocCirconstance</a:t>
            </a:r>
            <a:endParaRPr b="1" i="1" sz="1600">
              <a:solidFill>
                <a:srgbClr val="FF0000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600">
                <a:solidFill>
                  <a:srgbClr val="FF0000"/>
                </a:solidFill>
              </a:rPr>
              <a:t>- masquageBlocCirconstanceIOA</a:t>
            </a:r>
            <a:endParaRPr b="1" i="1" sz="1600">
              <a:solidFill>
                <a:srgbClr val="FF0000"/>
              </a:solidFill>
            </a:endParaRPr>
          </a:p>
        </p:txBody>
      </p:sp>
      <p:pic>
        <p:nvPicPr>
          <p:cNvPr id="366" name="Google Shape;36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350" y="4876662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72" name="Google Shape;372;p43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Fiche Médicale </a:t>
            </a:r>
            <a:endParaRPr/>
          </a:p>
        </p:txBody>
      </p:sp>
      <p:sp>
        <p:nvSpPr>
          <p:cNvPr id="373" name="Google Shape;373;p43"/>
          <p:cNvSpPr txBox="1"/>
          <p:nvPr>
            <p:ph idx="1" type="body"/>
          </p:nvPr>
        </p:nvSpPr>
        <p:spPr>
          <a:xfrm>
            <a:off x="311700" y="1271249"/>
            <a:ext cx="8520600" cy="51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Constantes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On peut afficher des courbes pour les Constantes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La DDR est intégré au module IOA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On peut masquer les courbes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734B35"/>
                </a:solidFill>
                <a:latin typeface="Arial"/>
                <a:ea typeface="Arial"/>
                <a:cs typeface="Arial"/>
                <a:sym typeface="Arial"/>
              </a:rPr>
              <a:t>Amélioration du rendu de la PAS &amp; PAD</a:t>
            </a:r>
            <a:endParaRPr b="1" sz="2000">
              <a:solidFill>
                <a:srgbClr val="734B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Ajout de la mesure de l’ethanol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Scores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Ajout du score DN4 (neuropathie)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734B35"/>
                </a:solidFill>
                <a:latin typeface="Arial"/>
                <a:ea typeface="Arial"/>
                <a:cs typeface="Arial"/>
                <a:sym typeface="Arial"/>
              </a:rPr>
              <a:t>Ajout du score CARE (douleur thoracique)</a:t>
            </a:r>
            <a:endParaRPr b="1" sz="2000">
              <a:solidFill>
                <a:srgbClr val="734B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734B35"/>
                </a:solidFill>
                <a:latin typeface="Arial"/>
                <a:ea typeface="Arial"/>
                <a:cs typeface="Arial"/>
                <a:sym typeface="Arial"/>
              </a:rPr>
              <a:t>Ajout du score ADD RS (dissection aorte)</a:t>
            </a:r>
            <a:endParaRPr b="1" sz="2000">
              <a:solidFill>
                <a:srgbClr val="734B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734B35"/>
                </a:solidFill>
                <a:latin typeface="Arial"/>
                <a:ea typeface="Arial"/>
                <a:cs typeface="Arial"/>
                <a:sym typeface="Arial"/>
              </a:rPr>
              <a:t>Ajout des critères SIRS</a:t>
            </a:r>
            <a:endParaRPr b="1" sz="2000">
              <a:solidFill>
                <a:srgbClr val="734B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734B35"/>
                </a:solidFill>
                <a:latin typeface="Arial"/>
                <a:ea typeface="Arial"/>
                <a:cs typeface="Arial"/>
                <a:sym typeface="Arial"/>
              </a:rPr>
              <a:t>Modification du score "Le Gall" en "Genève révisé".</a:t>
            </a:r>
            <a:endParaRPr b="1" sz="2000">
              <a:solidFill>
                <a:srgbClr val="734B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Amélioration de l’affichage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74" name="Google Shape;37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0" name="Google Shape;380;p44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Fiche Médicale</a:t>
            </a:r>
            <a:endParaRPr/>
          </a:p>
        </p:txBody>
      </p:sp>
      <p:sp>
        <p:nvSpPr>
          <p:cNvPr id="381" name="Google Shape;381;p44"/>
          <p:cNvSpPr txBox="1"/>
          <p:nvPr>
            <p:ph idx="1" type="body"/>
          </p:nvPr>
        </p:nvSpPr>
        <p:spPr>
          <a:xfrm>
            <a:off x="311700" y="1001758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Soins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La saisie des commentaires est repositionné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En l’absence de commentaire gain d’un clic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Observations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 focus se positionne dans le bloc de saisi après utilisation d’un cartouche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Ajout d’un type “Vaccination”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734B35"/>
                </a:solidFill>
                <a:latin typeface="Arial"/>
                <a:ea typeface="Arial"/>
                <a:cs typeface="Arial"/>
                <a:sym typeface="Arial"/>
              </a:rPr>
              <a:t>Ajout des cartouches pour l’observation IOA dans le module</a:t>
            </a:r>
            <a:endParaRPr b="1" sz="2000">
              <a:solidFill>
                <a:srgbClr val="734B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82" name="Google Shape;38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8" name="Google Shape;388;p45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Fiche Médicale </a:t>
            </a:r>
            <a:endParaRPr/>
          </a:p>
        </p:txBody>
      </p:sp>
      <p:sp>
        <p:nvSpPr>
          <p:cNvPr id="389" name="Google Shape;389;p45"/>
          <p:cNvSpPr txBox="1"/>
          <p:nvPr>
            <p:ph idx="1" type="body"/>
          </p:nvPr>
        </p:nvSpPr>
        <p:spPr>
          <a:xfrm>
            <a:off x="311700" y="1001758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Réorganisation de la configuration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Réalignement des colonnes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Remplacement des termes “Etat”, “Etat plan blanc”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=&gt; “Mode normal” et “Mode Plan Blanc”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Etat des observations est configurable en :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○"/>
            </a:pPr>
            <a:r>
              <a:rPr b="1" lang="fr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Désactivé</a:t>
            </a:r>
            <a:endParaRPr b="1"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○"/>
            </a:pPr>
            <a:r>
              <a:rPr b="1" lang="fr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Visible</a:t>
            </a:r>
            <a:endParaRPr b="1"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○"/>
            </a:pPr>
            <a:r>
              <a:rPr b="1" lang="fr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Visible et obligatoire</a:t>
            </a:r>
            <a:endParaRPr b="1"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Fiche/Fiche Urgences/Fiche médicale : Observations</a:t>
            </a:r>
            <a:r>
              <a:rPr lang="fr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90" name="Google Shape;39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9050" y="1485650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535437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97" name="Google Shape;397;p46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Fiche Médicale </a:t>
            </a:r>
            <a:endParaRPr/>
          </a:p>
        </p:txBody>
      </p:sp>
      <p:sp>
        <p:nvSpPr>
          <p:cNvPr id="398" name="Google Shape;398;p46"/>
          <p:cNvSpPr txBox="1"/>
          <p:nvPr>
            <p:ph idx="1" type="body"/>
          </p:nvPr>
        </p:nvSpPr>
        <p:spPr>
          <a:xfrm>
            <a:off x="311700" y="1271249"/>
            <a:ext cx="8520600" cy="51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Formulaires </a:t>
            </a:r>
            <a:r>
              <a:rPr b="1" lang="fr" sz="2000">
                <a:solidFill>
                  <a:srgbClr val="98C713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constantes</a:t>
            </a:r>
            <a:endParaRPr b="1" i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Les constantes saisies peuvent être supprimées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Ajout d’un mode de saisie pour les constantes </a:t>
            </a:r>
            <a:r>
              <a:rPr b="1" lang="fr" sz="14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(expression régulière)</a:t>
            </a:r>
            <a:endParaRPr b="1" sz="14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On peut sélectionner l’unité (au choix) pour une constante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Tableau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734B35"/>
                </a:solidFill>
                <a:latin typeface="Arial"/>
                <a:ea typeface="Arial"/>
                <a:cs typeface="Arial"/>
                <a:sym typeface="Arial"/>
              </a:rPr>
              <a:t>Permet de créer un tableau de valeur que l’on peut valider en 1 clic (pour les constantes par exemple)</a:t>
            </a:r>
            <a:endParaRPr b="1" sz="2000">
              <a:solidFill>
                <a:srgbClr val="734B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Scores</a:t>
            </a:r>
            <a:endParaRPr b="1" i="1" sz="16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Il est possible de configurer des scores</a:t>
            </a: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1" lang="fr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difficultés ****</a:t>
            </a:r>
            <a:r>
              <a:rPr b="1" lang="fr" sz="2000">
                <a:solidFill>
                  <a:srgbClr val="01437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2000">
              <a:solidFill>
                <a:srgbClr val="0143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○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Intégration d’un mécanisme de calculs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○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Pour un score configuré on peut déterminer des limites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○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Mise en valeur colorimétrique pour un score configuré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Le détail des scores peut être intégré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99" name="Google Shape;39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7525" y="5186175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06" name="Google Shape;406;p47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Fiche Médicale </a:t>
            </a:r>
            <a:endParaRPr/>
          </a:p>
        </p:txBody>
      </p:sp>
      <p:sp>
        <p:nvSpPr>
          <p:cNvPr id="407" name="Google Shape;407;p47"/>
          <p:cNvSpPr txBox="1"/>
          <p:nvPr>
            <p:ph idx="1" type="body"/>
          </p:nvPr>
        </p:nvSpPr>
        <p:spPr>
          <a:xfrm>
            <a:off x="311700" y="1001749"/>
            <a:ext cx="8520600" cy="52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Formulaires </a:t>
            </a:r>
            <a:r>
              <a:rPr b="1" lang="fr" sz="2200">
                <a:solidFill>
                  <a:srgbClr val="98C713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1" sz="22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Les formulaires peuvent être générés en .</a:t>
            </a:r>
            <a:r>
              <a:rPr b="1" i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pdf</a:t>
            </a:r>
            <a:endParaRPr b="1" i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Des exemples de formulaires configurés sont ajoutés</a:t>
            </a:r>
            <a:endParaRPr b="1" i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Un formulaire peut être envoyé via le flux documents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Il est possible de régler la largeur d’un formulaire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734B35"/>
                </a:solidFill>
                <a:latin typeface="Arial"/>
                <a:ea typeface="Arial"/>
                <a:cs typeface="Arial"/>
                <a:sym typeface="Arial"/>
              </a:rPr>
              <a:t>Un formulaire n’est plus forcément lié à la Fiche médicale </a:t>
            </a:r>
            <a:r>
              <a:rPr b="1" lang="fr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1"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734B35"/>
                </a:solidFill>
                <a:latin typeface="Arial"/>
                <a:ea typeface="Arial"/>
                <a:cs typeface="Arial"/>
                <a:sym typeface="Arial"/>
              </a:rPr>
              <a:t>Modification des libellés pour la gestion des droits </a:t>
            </a:r>
            <a:r>
              <a:rPr b="1" lang="fr" sz="1400">
                <a:solidFill>
                  <a:srgbClr val="734B35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fr" sz="1400">
                <a:solidFill>
                  <a:srgbClr val="734B35"/>
                </a:solidFill>
                <a:latin typeface="Arial"/>
                <a:ea typeface="Arial"/>
                <a:cs typeface="Arial"/>
                <a:sym typeface="Arial"/>
              </a:rPr>
              <a:t>étapes</a:t>
            </a:r>
            <a:r>
              <a:rPr b="1" lang="fr" sz="1400">
                <a:solidFill>
                  <a:srgbClr val="734B35"/>
                </a:solidFill>
                <a:latin typeface="Arial"/>
                <a:ea typeface="Arial"/>
                <a:cs typeface="Arial"/>
                <a:sym typeface="Arial"/>
              </a:rPr>
              <a:t> &amp; blocs)</a:t>
            </a:r>
            <a:endParaRPr b="1" sz="1400">
              <a:solidFill>
                <a:srgbClr val="734B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1400"/>
              <a:buFont typeface="Arial"/>
              <a:buChar char="○"/>
            </a:pPr>
            <a:r>
              <a:rPr b="1" lang="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Visualisation =&gt; Accès (si droit)</a:t>
            </a: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1400"/>
              <a:buFont typeface="Arial"/>
              <a:buChar char="○"/>
            </a:pPr>
            <a:r>
              <a:rPr b="1" lang="f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Modification =&gt; Modifiable (si droit) et lecture sans droit</a:t>
            </a:r>
            <a:endParaRPr b="1"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fr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Pour les types d’items</a:t>
            </a:r>
            <a:endParaRPr b="1"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Ajout des recours Symptomatiques (IOA) - TRUC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Possibilité de gérer les retours à la ligne pour les cases à cocher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08" name="Google Shape;40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9050" y="5153975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15" name="Google Shape;415;p48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Listes de travail</a:t>
            </a:r>
            <a:endParaRPr/>
          </a:p>
        </p:txBody>
      </p:sp>
      <p:sp>
        <p:nvSpPr>
          <p:cNvPr id="416" name="Google Shape;416;p48"/>
          <p:cNvSpPr txBox="1"/>
          <p:nvPr>
            <p:ph idx="1" type="body"/>
          </p:nvPr>
        </p:nvSpPr>
        <p:spPr>
          <a:xfrm>
            <a:off x="311700" y="1001758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Imagerie (Création Édition des bons) 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600"/>
              <a:buFont typeface="Arial"/>
              <a:buChar char="●"/>
            </a:pPr>
            <a:r>
              <a:rPr b="1" lang="fr" sz="16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Ajout du poste à rappeler pour chaque type d’examen</a:t>
            </a:r>
            <a:endParaRPr b="1" sz="1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600"/>
              <a:buFont typeface="Arial"/>
              <a:buChar char="●"/>
            </a:pPr>
            <a:r>
              <a:rPr b="1" lang="fr" sz="16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On peut afficher l’identité sur toutes les pages imprimées</a:t>
            </a:r>
            <a:endParaRPr b="1" sz="1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600"/>
              <a:buFont typeface="Arial"/>
              <a:buChar char="●"/>
            </a:pPr>
            <a:r>
              <a:rPr b="1" lang="fr" sz="16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Ajout du téléphone du patient pour chaque type d’examen</a:t>
            </a:r>
            <a:endParaRPr b="1" sz="1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600"/>
              <a:buFont typeface="Arial"/>
              <a:buChar char="●"/>
            </a:pPr>
            <a:r>
              <a:rPr b="1" lang="fr" sz="16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Intégration possible des observations pour chaque type d’examen</a:t>
            </a:r>
            <a:endParaRPr b="1" sz="1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600"/>
              <a:buFont typeface="Arial"/>
              <a:buChar char="●"/>
            </a:pPr>
            <a:r>
              <a:rPr b="1" lang="fr" sz="16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Intégration possible du sexe pour chaque type d’examen</a:t>
            </a:r>
            <a:endParaRPr b="1" sz="1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600"/>
              <a:buFont typeface="Arial"/>
              <a:buChar char="●"/>
            </a:pPr>
            <a:r>
              <a:rPr b="1" lang="fr" sz="16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Ajout d’une option pour afficher l’infobulle au survol ou au clic droit</a:t>
            </a:r>
            <a:endParaRPr b="1" sz="16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600"/>
              <a:buFont typeface="Arial"/>
              <a:buChar char="●"/>
            </a:pPr>
            <a:r>
              <a:rPr b="1" lang="fr" sz="16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L’envoie de la salle est paramétrable en fonction du type d’examens</a:t>
            </a:r>
            <a:endParaRPr b="1" sz="16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600"/>
              <a:buFont typeface="Arial"/>
              <a:buChar char="●"/>
            </a:pPr>
            <a:r>
              <a:rPr b="1" lang="fr" sz="1600">
                <a:solidFill>
                  <a:srgbClr val="734B35"/>
                </a:solidFill>
                <a:latin typeface="Arial"/>
                <a:ea typeface="Arial"/>
                <a:cs typeface="Arial"/>
                <a:sym typeface="Arial"/>
              </a:rPr>
              <a:t>Ajout d’une mention pour envoyer au médecin traitant </a:t>
            </a:r>
            <a:r>
              <a:rPr b="1" lang="fr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1"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600"/>
              <a:buFont typeface="Arial"/>
              <a:buChar char="●"/>
            </a:pPr>
            <a:r>
              <a:rPr b="1" lang="fr" sz="16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Intégration dans la fiche patient du “Commentaire de sortie”</a:t>
            </a:r>
            <a:endParaRPr b="1" sz="16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600"/>
              <a:buFont typeface="Arial"/>
              <a:buChar char="●"/>
            </a:pPr>
            <a:r>
              <a:rPr b="1" lang="fr" sz="16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Amélioration de l’affichage côté RIS</a:t>
            </a:r>
            <a:endParaRPr b="1" sz="16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600"/>
              <a:buFont typeface="Arial"/>
              <a:buChar char="●"/>
            </a:pPr>
            <a:r>
              <a:rPr b="1" lang="fr" sz="16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Les paramètres vitaux sont intégrés au flux imagerie</a:t>
            </a:r>
            <a:endParaRPr b="1" sz="16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1600"/>
              <a:buFont typeface="Arial"/>
              <a:buChar char="●"/>
            </a:pPr>
            <a:r>
              <a:rPr b="1" lang="fr" sz="16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Le commentaire du manip est visible dans les exports</a:t>
            </a:r>
            <a:endParaRPr b="1" sz="16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lang="fr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Fiche/Fiche U/Options/Bon d’examens </a:t>
            </a:r>
            <a:endParaRPr b="1"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Plusieurs options </a:t>
            </a:r>
            <a:endParaRPr b="1"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Gestion/Options globales/Listes transversales</a:t>
            </a:r>
            <a:endParaRPr b="1"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evenementInfoBulleRadio</a:t>
            </a:r>
            <a:r>
              <a:rPr lang="fr" sz="1400">
                <a:solidFill>
                  <a:srgbClr val="FF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b="1" sz="14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17" name="Google Shape;41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200" y="5199200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7525" y="5199200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25" name="Google Shape;425;p49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Listes de travail</a:t>
            </a:r>
            <a:endParaRPr/>
          </a:p>
        </p:txBody>
      </p:sp>
      <p:sp>
        <p:nvSpPr>
          <p:cNvPr id="426" name="Google Shape;426;p4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Biologie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600"/>
              <a:buFont typeface="Arial"/>
              <a:buChar char="●"/>
            </a:pPr>
            <a:r>
              <a:rPr b="1" lang="fr" sz="16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Mise en place de l’intégration des résultats labo</a:t>
            </a:r>
            <a:endParaRPr b="1" sz="1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600"/>
              <a:buFont typeface="Arial"/>
              <a:buChar char="●"/>
            </a:pPr>
            <a:r>
              <a:rPr b="1" lang="fr" sz="16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Ajout d’icone pour le statut des prélèvements</a:t>
            </a:r>
            <a:endParaRPr b="1" sz="1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1600"/>
              <a:buFont typeface="Arial"/>
              <a:buChar char="●"/>
            </a:pPr>
            <a:r>
              <a:rPr b="1" lang="fr" sz="1600">
                <a:solidFill>
                  <a:srgbClr val="734B35"/>
                </a:solidFill>
                <a:latin typeface="Arial"/>
                <a:ea typeface="Arial"/>
                <a:cs typeface="Arial"/>
                <a:sym typeface="Arial"/>
              </a:rPr>
              <a:t>L’heure de prélèvement est est celle de la réalisation du soin</a:t>
            </a:r>
            <a:endParaRPr b="1" sz="1600">
              <a:solidFill>
                <a:srgbClr val="734B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Régime</a:t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600"/>
              <a:buFont typeface="Arial"/>
              <a:buChar char="●"/>
            </a:pPr>
            <a:r>
              <a:rPr b="1" lang="fr" sz="1600">
                <a:solidFill>
                  <a:srgbClr val="734B35"/>
                </a:solidFill>
                <a:latin typeface="Arial"/>
                <a:ea typeface="Arial"/>
                <a:cs typeface="Arial"/>
                <a:sym typeface="Arial"/>
              </a:rPr>
              <a:t>Suppression de la fonctionnalité </a:t>
            </a:r>
            <a:endParaRPr b="1"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Fiche/Fiche U/Options/Bon d’examens </a:t>
            </a:r>
            <a:endParaRPr b="1"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Gestion/Options globales/Listestransversales</a:t>
            </a:r>
            <a:endParaRPr b="1"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evenementInfoBulleRadio</a:t>
            </a:r>
            <a:r>
              <a:rPr lang="fr" sz="1400">
                <a:solidFill>
                  <a:srgbClr val="FF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b="1" sz="14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27" name="Google Shape;42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545012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2225" y="1536625"/>
            <a:ext cx="949575" cy="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7525" y="4545000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35" name="Google Shape;435;p50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Codage</a:t>
            </a:r>
            <a:endParaRPr/>
          </a:p>
        </p:txBody>
      </p:sp>
      <p:sp>
        <p:nvSpPr>
          <p:cNvPr id="436" name="Google Shape;436;p50"/>
          <p:cNvSpPr txBox="1"/>
          <p:nvPr>
            <p:ph idx="1" type="body"/>
          </p:nvPr>
        </p:nvSpPr>
        <p:spPr>
          <a:xfrm>
            <a:off x="311700" y="1151398"/>
            <a:ext cx="8520600" cy="55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Diagnostics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Élaboration d’un thésaurus double pour les Urgences 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fr" sz="20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Travaux FEDORU SFMU GFRUP SPF</a:t>
            </a:r>
            <a:endParaRPr sz="20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Calibri"/>
              <a:buChar char="○"/>
            </a:pPr>
            <a:r>
              <a:rPr lang="fr" sz="20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1 thésaurus simple pour les RPU - 1 thésaurus pour les hospitalisations</a:t>
            </a:r>
            <a:endParaRPr sz="20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Calibri"/>
              <a:buChar char="○"/>
            </a:pPr>
            <a:r>
              <a:rPr lang="fr" sz="20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Réécriture des libellés </a:t>
            </a:r>
            <a:endParaRPr sz="20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lang="fr" sz="20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Augmentation de la longueur maximale des libellés 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E04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Accès possible au module de cotations depuis le module de sortie</a:t>
            </a:r>
            <a:endParaRPr b="1" sz="20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CCMU</a:t>
            </a:r>
            <a:endParaRPr b="1" sz="24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Option pour rendre la saisie obligatoire.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Option pour désactiver la question UHCD si CCMU = 3.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Actes</a:t>
            </a:r>
            <a:endParaRPr sz="11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Gestion de la consultation U03.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La lettre X génére bien une GS si spécialiste en Médecine Générale</a:t>
            </a:r>
            <a:endParaRPr b="1" sz="2000">
              <a:solidFill>
                <a:srgbClr val="734B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La lettre X prend en compte les listes de spécialistes</a:t>
            </a:r>
            <a:endParaRPr b="1" sz="2000">
              <a:solidFill>
                <a:srgbClr val="734B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Il est possible de coder le samedi a-m en férié (pour lettre clé G)</a:t>
            </a:r>
            <a:endParaRPr b="1" sz="2000">
              <a:solidFill>
                <a:srgbClr val="734B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37" name="Google Shape;43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43" name="Google Shape;443;p51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Onglet sortis</a:t>
            </a:r>
            <a:endParaRPr/>
          </a:p>
        </p:txBody>
      </p:sp>
      <p:sp>
        <p:nvSpPr>
          <p:cNvPr id="444" name="Google Shape;444;p51"/>
          <p:cNvSpPr txBox="1"/>
          <p:nvPr>
            <p:ph idx="1" type="body"/>
          </p:nvPr>
        </p:nvSpPr>
        <p:spPr>
          <a:xfrm>
            <a:off x="311700" y="1001749"/>
            <a:ext cx="8520600" cy="52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Options des filtres existants</a:t>
            </a:r>
            <a:endParaRPr b="1" sz="2200" u="sng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On peut rechercher par médecin ayant pris en charge 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Pts val="1600"/>
              <a:buFont typeface="Arial"/>
              <a:buChar char="○"/>
            </a:pPr>
            <a:r>
              <a:rPr b="1" i="1" lang="fr" sz="1600">
                <a:solidFill>
                  <a:srgbClr val="E2001A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(présent dans historique)</a:t>
            </a:r>
            <a:endParaRPr b="1" i="1" sz="1600">
              <a:solidFill>
                <a:srgbClr val="E2001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On peut afficher seulement les patients supprimés 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Pts val="1600"/>
              <a:buFont typeface="Arial"/>
              <a:buChar char="○"/>
            </a:pPr>
            <a:r>
              <a:rPr b="1" i="1" lang="fr" sz="1600">
                <a:solidFill>
                  <a:srgbClr val="E2001A"/>
                </a:solidFill>
                <a:latin typeface="Arial"/>
                <a:ea typeface="Arial"/>
                <a:cs typeface="Arial"/>
                <a:sym typeface="Arial"/>
              </a:rPr>
              <a:t>(uniquement les supprimés)</a:t>
            </a:r>
            <a:endParaRPr b="1" i="1" sz="1600">
              <a:solidFill>
                <a:srgbClr val="E20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On peut filtrer sur la valeur directement des menus déroulant 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Pts val="1600"/>
              <a:buFont typeface="Arial"/>
              <a:buChar char="○"/>
            </a:pPr>
            <a:r>
              <a:rPr b="1" i="1" lang="fr" sz="1600">
                <a:solidFill>
                  <a:srgbClr val="E2001A"/>
                </a:solidFill>
                <a:latin typeface="Arial"/>
                <a:ea typeface="Arial"/>
                <a:cs typeface="Arial"/>
                <a:sym typeface="Arial"/>
              </a:rPr>
              <a:t>(est au choix)</a:t>
            </a:r>
            <a:endParaRPr b="1" i="1" sz="1600">
              <a:solidFill>
                <a:srgbClr val="E20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Pour le sélecteur parmi, la recherche est possible par chaînes </a:t>
            </a:r>
            <a:endParaRPr b="1" sz="20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600">
              <a:solidFill>
                <a:srgbClr val="E20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Ajout de filtres</a:t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Ajout d’un filtre sur les discordances radio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Ajout d’un filtre “Dossiers préparé” ⇔ à contrôler</a:t>
            </a:r>
            <a:endParaRPr b="1"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Export étendu</a:t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Ajout d’une option “lettre de liaison” </a:t>
            </a:r>
            <a:r>
              <a:rPr b="1" lang="fr" sz="2000">
                <a:solidFill>
                  <a:srgbClr val="E91D63"/>
                </a:solidFill>
                <a:highlight>
                  <a:srgbClr val="01AFD1"/>
                </a:highlight>
                <a:latin typeface="Arial"/>
                <a:ea typeface="Arial"/>
                <a:cs typeface="Arial"/>
                <a:sym typeface="Arial"/>
              </a:rPr>
              <a:t>IPAQSS</a:t>
            </a:r>
            <a:endParaRPr b="1" sz="2000">
              <a:solidFill>
                <a:srgbClr val="E91D63"/>
              </a:solidFill>
              <a:highlight>
                <a:srgbClr val="01AFD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 memory_limit lors de l'export simple à été augmenté.</a:t>
            </a:r>
            <a:endParaRPr b="1" sz="2000">
              <a:solidFill>
                <a:srgbClr val="E91D63"/>
              </a:solidFill>
              <a:highlight>
                <a:srgbClr val="01AFD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45" name="Google Shape;44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FF5810"/>
                </a:solidFill>
              </a:rPr>
              <a:t>Équipe TU : </a:t>
            </a:r>
            <a:endParaRPr b="1" sz="2400" u="sng">
              <a:solidFill>
                <a:srgbClr val="FF5810"/>
              </a:solidFill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1435800" y="2006575"/>
            <a:ext cx="5894700" cy="21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"/>
          <p:cNvSpPr txBox="1"/>
          <p:nvPr>
            <p:ph idx="1" type="body"/>
          </p:nvPr>
        </p:nvSpPr>
        <p:spPr>
          <a:xfrm>
            <a:off x="356825" y="1187500"/>
            <a:ext cx="8581200" cy="50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f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Responsable Systèmes d’Information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742950" rtl="0" algn="l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000"/>
              <a:buChar char="–"/>
            </a:pP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Damien 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BOREL</a:t>
            </a: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(Ingénieur études &amp; développement)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f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Responsable des outils métiers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742950" rtl="0" algn="l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000"/>
              <a:buChar char="–"/>
            </a:pP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Emmanuel 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DOS RAMOS </a:t>
            </a: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(Médecin)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f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Responsable </a:t>
            </a: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Assistance Fonctionnelle</a:t>
            </a:r>
            <a:r>
              <a:rPr lang="f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coordination HET - T.SMUR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74295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Char char="–"/>
            </a:pP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Véronique 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BES</a:t>
            </a: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(IDE)</a:t>
            </a:r>
            <a:endParaRPr sz="20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f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Développeurs web               Hotline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742950" rtl="0" algn="l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000"/>
              <a:buChar char="–"/>
            </a:pP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Sébastien 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CANDEL</a:t>
            </a: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 		- Pascale 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CHAMPIONNAT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742950" rtl="0" algn="l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000"/>
              <a:buChar char="–"/>
            </a:pP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Etienne 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CHAUVEAU		</a:t>
            </a: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Frédéric 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SIMION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742950" rtl="0" algn="l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000"/>
              <a:buChar char="–"/>
            </a:pP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Adrien 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GABRIEL</a:t>
            </a: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			- </a:t>
            </a: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Kelian 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MENTEAUX</a:t>
            </a: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742950" rtl="0" algn="l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000"/>
              <a:buChar char="–"/>
            </a:pPr>
            <a:r>
              <a:rPr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Emmanuel </a:t>
            </a:r>
            <a:r>
              <a:rPr b="1" lang="fr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CERVETTI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51" name="Google Shape;451;p52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Lettre de liaison</a:t>
            </a:r>
            <a:endParaRPr/>
          </a:p>
        </p:txBody>
      </p:sp>
      <p:sp>
        <p:nvSpPr>
          <p:cNvPr id="452" name="Google Shape;452;p52"/>
          <p:cNvSpPr txBox="1"/>
          <p:nvPr>
            <p:ph idx="1" type="body"/>
          </p:nvPr>
        </p:nvSpPr>
        <p:spPr>
          <a:xfrm>
            <a:off x="311700" y="1001758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Nombreuses améliorations :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98C71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000">
                <a:solidFill>
                  <a:srgbClr val="98C713"/>
                </a:solidFill>
                <a:latin typeface="Arial"/>
                <a:ea typeface="Arial"/>
                <a:cs typeface="Arial"/>
                <a:sym typeface="Arial"/>
              </a:rPr>
              <a:t>=&gt; le but est d’étendre l’envoi de la LdL au delà du périmètre requis</a:t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734B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000">
                <a:solidFill>
                  <a:srgbClr val="014371"/>
                </a:solidFill>
                <a:latin typeface="Arial"/>
                <a:ea typeface="Arial"/>
                <a:cs typeface="Arial"/>
                <a:sym typeface="Arial"/>
              </a:rPr>
              <a:t>=&gt; Contacter l’équipe dédiée au GIP</a:t>
            </a:r>
            <a:endParaRPr b="1" sz="2000">
              <a:solidFill>
                <a:srgbClr val="01437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58" name="Google Shape;458;p53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Lettre de liaison</a:t>
            </a:r>
            <a:endParaRPr/>
          </a:p>
        </p:txBody>
      </p:sp>
      <p:sp>
        <p:nvSpPr>
          <p:cNvPr id="459" name="Google Shape;459;p53"/>
          <p:cNvSpPr txBox="1"/>
          <p:nvPr>
            <p:ph idx="1" type="body"/>
          </p:nvPr>
        </p:nvSpPr>
        <p:spPr>
          <a:xfrm>
            <a:off x="311700" y="1001748"/>
            <a:ext cx="8520600" cy="56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Format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Arial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Possibilité de générer la ldl au format CDAR2 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Renforcement du contrôle sur NIR =&gt; DMP</a:t>
            </a:r>
            <a:endParaRPr b="1" sz="1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LdL facilitée </a:t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Modification de la ldl pour les patients externes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Simplification du formulaire de sortie pour les externes.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Possibilité de précocher les cases du formulaire de sortie 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1800"/>
              <a:buFont typeface="Calibri"/>
              <a:buChar char="●"/>
            </a:pPr>
            <a:r>
              <a:rPr b="1" lang="fr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Option permettant de précocher le médecin traitant</a:t>
            </a:r>
            <a:endParaRPr b="1">
              <a:solidFill>
                <a:srgbClr val="734B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1800"/>
              <a:buFont typeface="Calibri"/>
              <a:buChar char="●"/>
            </a:pPr>
            <a:r>
              <a:rPr b="1" lang="fr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Possibilité d'ignorer les patients sans avis médical </a:t>
            </a:r>
            <a:endParaRPr b="1">
              <a:solidFill>
                <a:srgbClr val="98C7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1800"/>
              <a:buFont typeface="Calibri"/>
              <a:buChar char="●"/>
            </a:pPr>
            <a:r>
              <a:rPr b="1" lang="fr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Ajout d'une option permettant d'ignorer ldl pour un patient externe si le médecin n'est pas saisi</a:t>
            </a:r>
            <a:endParaRPr b="1" sz="1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Edition</a:t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L’item qui n’envoie pas la ldl est renommer “Patient”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Ajout de la prévisualisation de la lettre de liaison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Intégration dans le porte documents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60" name="Google Shape;46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25" y="1271250"/>
            <a:ext cx="949575" cy="9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6" name="Google Shape;466;p54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Gestion</a:t>
            </a:r>
            <a:endParaRPr/>
          </a:p>
        </p:txBody>
      </p:sp>
      <p:sp>
        <p:nvSpPr>
          <p:cNvPr id="467" name="Google Shape;467;p54"/>
          <p:cNvSpPr txBox="1"/>
          <p:nvPr>
            <p:ph idx="1" type="body"/>
          </p:nvPr>
        </p:nvSpPr>
        <p:spPr>
          <a:xfrm>
            <a:off x="311700" y="1001748"/>
            <a:ext cx="8520600" cy="54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Gestion des groupes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Point de restauration de la configuration du groupe précédent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Possibilité d’attribuer une plage horaire de “droits” à un groupe</a:t>
            </a:r>
            <a:endParaRPr b="1" sz="2000">
              <a:solidFill>
                <a:srgbClr val="734B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Gestion des utilisateurs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Améliorations diverses au niveau de la gestion des utilisateurs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○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Ajout d’actions groupées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○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Ajout de filtre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○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Pagination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Gestion des listes transversales</a:t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Ajout du format du mail (envoi ou pas du contexte)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				Gestion/Gestion des groupes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				Gestion/Utilisateurs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		Gestion/Gestion liste transversales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									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68" name="Google Shape;46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5100975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4775" y="1001750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5" name="Google Shape;475;p55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Gestion</a:t>
            </a:r>
            <a:endParaRPr/>
          </a:p>
        </p:txBody>
      </p:sp>
      <p:sp>
        <p:nvSpPr>
          <p:cNvPr id="476" name="Google Shape;476;p55"/>
          <p:cNvSpPr txBox="1"/>
          <p:nvPr>
            <p:ph idx="1" type="body"/>
          </p:nvPr>
        </p:nvSpPr>
        <p:spPr>
          <a:xfrm>
            <a:off x="311700" y="1221649"/>
            <a:ext cx="8520600" cy="50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Navigation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Sélection des onglets à afficher en mode Plan Blan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Les environnements sont liés à des fiches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Gestion des liens locaux</a:t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Infobulle descriptif pour l’aide à la saisie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Ajout d’une fenêtre de type modal (pour le LAP)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Tâches planifiées</a:t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Ajout de liens vers tutos</a:t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				Gestion/Navigation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				Gestion/Liens locaux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				Gestion/Tâches planifiées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77" name="Google Shape;47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931562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2175" y="1221650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4" name="Google Shape;484;p56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Gestion</a:t>
            </a:r>
            <a:endParaRPr/>
          </a:p>
        </p:txBody>
      </p:sp>
      <p:sp>
        <p:nvSpPr>
          <p:cNvPr id="485" name="Google Shape;485;p56"/>
          <p:cNvSpPr txBox="1"/>
          <p:nvPr>
            <p:ph idx="1" type="body"/>
          </p:nvPr>
        </p:nvSpPr>
        <p:spPr>
          <a:xfrm>
            <a:off x="311700" y="1028708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Options globales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WiziWig pour  "messageGlobal" et "messageAccueil" en HTML.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Choix de l’affichage de l’infobulle pour l'onglet radio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371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Modification de la description de l'option globale</a:t>
            </a:r>
            <a:r>
              <a:rPr b="1" i="1" lang="fr" sz="2000">
                <a:solidFill>
                  <a:srgbClr val="E2001A"/>
                </a:solidFill>
                <a:latin typeface="Calibri"/>
                <a:ea typeface="Calibri"/>
                <a:cs typeface="Calibri"/>
                <a:sym typeface="Calibri"/>
              </a:rPr>
              <a:t> signatureSousMenu.</a:t>
            </a:r>
            <a:endParaRPr b="1" i="1" sz="2000">
              <a:solidFill>
                <a:srgbClr val="E200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			Gestion/Optionsglobales/Infographies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Pts val="1800"/>
              <a:buFont typeface="Calibri"/>
              <a:buChar char="-"/>
            </a:pPr>
            <a:r>
              <a:rPr b="1" i="1" lang="fr">
                <a:solidFill>
                  <a:srgbClr val="E2001A"/>
                </a:solidFill>
                <a:latin typeface="Calibri"/>
                <a:ea typeface="Calibri"/>
                <a:cs typeface="Calibri"/>
                <a:sym typeface="Calibri"/>
              </a:rPr>
              <a:t>messageGlobal</a:t>
            </a:r>
            <a:endParaRPr b="1" i="1">
              <a:solidFill>
                <a:srgbClr val="E200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Pts val="1800"/>
              <a:buFont typeface="Calibri"/>
              <a:buChar char="-"/>
            </a:pPr>
            <a:r>
              <a:rPr b="1" i="1" lang="fr">
                <a:solidFill>
                  <a:srgbClr val="E2001A"/>
                </a:solidFill>
                <a:latin typeface="Calibri"/>
                <a:ea typeface="Calibri"/>
                <a:cs typeface="Calibri"/>
                <a:sym typeface="Calibri"/>
              </a:rPr>
              <a:t>messageAccueil</a:t>
            </a:r>
            <a:endParaRPr b="1" i="1">
              <a:solidFill>
                <a:srgbClr val="E200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Gestion/Optionsglobales/Option des onglets Liste transversales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Pts val="2000"/>
              <a:buFont typeface="Calibri"/>
              <a:buChar char="-"/>
            </a:pPr>
            <a:r>
              <a:rPr b="1" i="1" lang="fr" sz="2000">
                <a:solidFill>
                  <a:srgbClr val="E2001A"/>
                </a:solidFill>
                <a:latin typeface="Calibri"/>
                <a:ea typeface="Calibri"/>
                <a:cs typeface="Calibri"/>
                <a:sym typeface="Calibri"/>
              </a:rPr>
              <a:t>evenementInfoBulleRadio</a:t>
            </a:r>
            <a:endParaRPr b="1" i="1" sz="2000">
              <a:solidFill>
                <a:srgbClr val="E200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Gestion/Optionsglobales/Authentification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Pts val="2000"/>
              <a:buFont typeface="Calibri"/>
              <a:buChar char="-"/>
            </a:pPr>
            <a:r>
              <a:rPr b="1" i="1" lang="fr" sz="2000">
                <a:solidFill>
                  <a:srgbClr val="E2001A"/>
                </a:solidFill>
                <a:latin typeface="Calibri"/>
                <a:ea typeface="Calibri"/>
                <a:cs typeface="Calibri"/>
                <a:sym typeface="Calibri"/>
              </a:rPr>
              <a:t>signatureSousMenu	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86" name="Google Shape;48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09525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9050" y="1028700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93" name="Google Shape;493;p57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Gestion</a:t>
            </a:r>
            <a:endParaRPr/>
          </a:p>
        </p:txBody>
      </p:sp>
      <p:sp>
        <p:nvSpPr>
          <p:cNvPr id="494" name="Google Shape;494;p57"/>
          <p:cNvSpPr txBox="1"/>
          <p:nvPr>
            <p:ph idx="1" type="body"/>
          </p:nvPr>
        </p:nvSpPr>
        <p:spPr>
          <a:xfrm>
            <a:off x="311700" y="1001758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Salle d’attente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Ajout indicateur de temps d’attente du premier patient non vu</a:t>
            </a: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f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Alternance Page indicateurs / Page d’information </a:t>
            </a:r>
            <a:endParaRPr b="1" sz="2000">
              <a:solidFill>
                <a:srgbClr val="734B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Affichage en cas de Tension </a:t>
            </a:r>
            <a:r>
              <a:rPr b="1" lang="f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Sélection d’une liste de patients pour le calcul des indicateurs </a:t>
            </a:r>
            <a:r>
              <a:rPr b="1" lang="f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			Gestion/Salle d’attente</a:t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95" name="Google Shape;49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829137"/>
            <a:ext cx="1038975" cy="10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3325" y="3829125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58"/>
          <p:cNvGrpSpPr/>
          <p:nvPr/>
        </p:nvGrpSpPr>
        <p:grpSpPr>
          <a:xfrm>
            <a:off x="604775" y="1455242"/>
            <a:ext cx="3236450" cy="3029317"/>
            <a:chOff x="284675" y="799050"/>
            <a:chExt cx="3236450" cy="3029317"/>
          </a:xfrm>
        </p:grpSpPr>
        <p:pic>
          <p:nvPicPr>
            <p:cNvPr id="502" name="Google Shape;502;p5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4675" y="799050"/>
              <a:ext cx="3236450" cy="30293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3" name="Google Shape;503;p58"/>
            <p:cNvSpPr txBox="1"/>
            <p:nvPr/>
          </p:nvSpPr>
          <p:spPr>
            <a:xfrm>
              <a:off x="841025" y="1271558"/>
              <a:ext cx="2151000" cy="21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rPr>
                <a:t>4</a:t>
              </a:r>
              <a:endParaRPr sz="15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04" name="Google Shape;504;p58"/>
          <p:cNvGrpSpPr/>
          <p:nvPr/>
        </p:nvGrpSpPr>
        <p:grpSpPr>
          <a:xfrm>
            <a:off x="4009500" y="769425"/>
            <a:ext cx="4351502" cy="4400951"/>
            <a:chOff x="4009500" y="769425"/>
            <a:chExt cx="4351502" cy="4400951"/>
          </a:xfrm>
        </p:grpSpPr>
        <p:sp>
          <p:nvSpPr>
            <p:cNvPr id="505" name="Google Shape;505;p58"/>
            <p:cNvSpPr txBox="1"/>
            <p:nvPr/>
          </p:nvSpPr>
          <p:spPr>
            <a:xfrm>
              <a:off x="4009500" y="769425"/>
              <a:ext cx="4351500" cy="33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48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LAP TU-VIDAL</a:t>
              </a:r>
              <a:endParaRPr b="1" sz="4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06" name="Google Shape;506;p58"/>
            <p:cNvSpPr txBox="1"/>
            <p:nvPr/>
          </p:nvSpPr>
          <p:spPr>
            <a:xfrm>
              <a:off x="4009500" y="4300076"/>
              <a:ext cx="4351500" cy="8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cxnSp>
          <p:nvCxnSpPr>
            <p:cNvPr id="507" name="Google Shape;507;p58"/>
            <p:cNvCxnSpPr/>
            <p:nvPr/>
          </p:nvCxnSpPr>
          <p:spPr>
            <a:xfrm>
              <a:off x="4009502" y="4254855"/>
              <a:ext cx="43515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08" name="Google Shape;508;p5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14" name="Google Shape;514;p59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LAP TU-VIDAL</a:t>
            </a:r>
            <a:endParaRPr/>
          </a:p>
        </p:txBody>
      </p:sp>
      <p:sp>
        <p:nvSpPr>
          <p:cNvPr id="515" name="Google Shape;515;p59"/>
          <p:cNvSpPr txBox="1"/>
          <p:nvPr>
            <p:ph idx="1" type="body"/>
          </p:nvPr>
        </p:nvSpPr>
        <p:spPr>
          <a:xfrm>
            <a:off x="311700" y="1151408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Certification HAS pour ce couple</a:t>
            </a:r>
            <a:endParaRPr b="1" sz="2200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C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Calibri"/>
              <a:buChar char="●"/>
            </a:pPr>
            <a:r>
              <a:rPr b="1" lang="fr" sz="2000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Nombreuses modifications complémentaires</a:t>
            </a:r>
            <a:r>
              <a:rPr b="1" lang="fr" sz="2000">
                <a:solidFill>
                  <a:srgbClr val="0143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fr" sz="2000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dont </a:t>
            </a:r>
            <a:endParaRPr b="1" sz="2000">
              <a:solidFill>
                <a:srgbClr val="734B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○"/>
            </a:pPr>
            <a:r>
              <a:rPr b="1" lang="fr" sz="2000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Import Export du livret thérapeutique</a:t>
            </a:r>
            <a:endParaRPr b="1" sz="2000">
              <a:solidFill>
                <a:srgbClr val="734B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Calibri"/>
              <a:buChar char="○"/>
            </a:pPr>
            <a:r>
              <a:rPr b="1" lang="fr" sz="2000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Gestion des packs (protocoles de médicaments)</a:t>
            </a:r>
            <a:endParaRPr b="1" sz="2000">
              <a:solidFill>
                <a:srgbClr val="734B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2000"/>
              <a:buFont typeface="Calibri"/>
              <a:buChar char="○"/>
            </a:pPr>
            <a:r>
              <a:rPr b="1" lang="fr" sz="2000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Gestion de la prescription IDE sous protocole</a:t>
            </a:r>
            <a:r>
              <a:rPr b="1" lang="f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143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16" name="Google Shape;51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813" y="3298825"/>
            <a:ext cx="5326375" cy="308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3325" y="1151400"/>
            <a:ext cx="1038975" cy="10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23" name="Google Shape;523;p60"/>
          <p:cNvSpPr txBox="1"/>
          <p:nvPr>
            <p:ph type="title"/>
          </p:nvPr>
        </p:nvSpPr>
        <p:spPr>
          <a:xfrm>
            <a:off x="311700" y="238250"/>
            <a:ext cx="8195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FF5810"/>
                </a:solidFill>
                <a:latin typeface="Arial"/>
                <a:ea typeface="Arial"/>
                <a:cs typeface="Arial"/>
                <a:sym typeface="Arial"/>
              </a:rPr>
              <a:t>LAP TU-VIDAL</a:t>
            </a:r>
            <a:endParaRPr/>
          </a:p>
        </p:txBody>
      </p:sp>
      <p:sp>
        <p:nvSpPr>
          <p:cNvPr id="524" name="Google Shape;524;p60"/>
          <p:cNvSpPr txBox="1"/>
          <p:nvPr>
            <p:ph idx="1" type="body"/>
          </p:nvPr>
        </p:nvSpPr>
        <p:spPr>
          <a:xfrm>
            <a:off x="311700" y="1151398"/>
            <a:ext cx="8520600" cy="55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NOTICE 1</a:t>
            </a:r>
            <a:r>
              <a:rPr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  <a:r>
              <a:rPr b="1" lang="fr" u="sng">
                <a:solidFill>
                  <a:srgbClr val="00529C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Présélection</a:t>
            </a:r>
            <a:endParaRPr b="1" u="sng">
              <a:solidFill>
                <a:srgbClr val="00529C"/>
              </a:solidFill>
              <a:latin typeface="Open Sans"/>
              <a:ea typeface="Open Sans"/>
              <a:cs typeface="Open Sans"/>
              <a:sym typeface="Open Sans"/>
              <a:hlinkClick r:id="rId4"/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Open Sans"/>
              <a:buChar char="●"/>
            </a:pPr>
            <a:r>
              <a:rPr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les modalités de saisie des renseignements médicaux du patient </a:t>
            </a:r>
            <a:endParaRPr>
              <a:solidFill>
                <a:srgbClr val="58585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Open Sans"/>
              <a:buChar char="●"/>
            </a:pPr>
            <a:r>
              <a:rPr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La recherche de la spécialité à prescrire</a:t>
            </a:r>
            <a:endParaRPr>
              <a:solidFill>
                <a:srgbClr val="58585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Open Sans"/>
              <a:buChar char="●"/>
            </a:pPr>
            <a:r>
              <a:rPr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Les modalités d’usage de la prescription (Urg ou externe)</a:t>
            </a:r>
            <a:endParaRPr>
              <a:solidFill>
                <a:srgbClr val="58585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NOTICE 2 </a:t>
            </a:r>
            <a:r>
              <a:rPr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lang="fr" u="sng">
                <a:solidFill>
                  <a:srgbClr val="00529C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Prescription</a:t>
            </a:r>
            <a:endParaRPr>
              <a:solidFill>
                <a:srgbClr val="58585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Open Sans"/>
              <a:buChar char="●"/>
            </a:pPr>
            <a:r>
              <a:rPr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Les modalités de prescription </a:t>
            </a:r>
            <a:endParaRPr>
              <a:solidFill>
                <a:srgbClr val="58585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Open Sans"/>
              <a:buChar char="●"/>
            </a:pPr>
            <a:r>
              <a:rPr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l’ajout d’une prescription</a:t>
            </a:r>
            <a:endParaRPr>
              <a:solidFill>
                <a:srgbClr val="58585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Open Sans"/>
              <a:buChar char="●"/>
            </a:pPr>
            <a:r>
              <a:rPr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L’analyse d’une prescription</a:t>
            </a:r>
            <a:endParaRPr>
              <a:solidFill>
                <a:srgbClr val="58585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Open Sans"/>
              <a:buChar char="●"/>
            </a:pPr>
            <a:r>
              <a:rPr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La réédition, la modification et l’arrêt d’une prescription</a:t>
            </a:r>
            <a:endParaRPr>
              <a:solidFill>
                <a:srgbClr val="58585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NOTICE 3 </a:t>
            </a:r>
            <a:r>
              <a:rPr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lang="fr" u="sng">
                <a:solidFill>
                  <a:srgbClr val="00529C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Prescription de sortie</a:t>
            </a:r>
            <a:r>
              <a:rPr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 (Usage externe)</a:t>
            </a:r>
            <a:endParaRPr>
              <a:solidFill>
                <a:srgbClr val="58585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NOTICE 4</a:t>
            </a:r>
            <a:r>
              <a:rPr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  <a:r>
              <a:rPr b="1" lang="fr" u="sng">
                <a:solidFill>
                  <a:srgbClr val="00529C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Autres fonctionnalités</a:t>
            </a:r>
            <a:endParaRPr b="1" u="sng">
              <a:solidFill>
                <a:srgbClr val="00529C"/>
              </a:solidFill>
              <a:latin typeface="Open Sans"/>
              <a:ea typeface="Open Sans"/>
              <a:cs typeface="Open Sans"/>
              <a:sym typeface="Open Sans"/>
              <a:hlinkClick r:id="rId8"/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Open Sans"/>
              <a:buChar char="●"/>
            </a:pPr>
            <a:r>
              <a:rPr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Accès à l’Historique des prescriptions</a:t>
            </a:r>
            <a:endParaRPr>
              <a:solidFill>
                <a:srgbClr val="58585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Open Sans"/>
              <a:buChar char="●"/>
            </a:pPr>
            <a:r>
              <a:rPr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Le bac à sable pour tester des prescriptions</a:t>
            </a:r>
            <a:endParaRPr>
              <a:solidFill>
                <a:srgbClr val="58585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Open Sans"/>
              <a:buChar char="●"/>
            </a:pPr>
            <a:r>
              <a:rPr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Informations légales</a:t>
            </a:r>
            <a:endParaRPr>
              <a:solidFill>
                <a:srgbClr val="58585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NOTICE 5</a:t>
            </a:r>
            <a:r>
              <a:rPr lang="fr">
                <a:solidFill>
                  <a:srgbClr val="585858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  <a:r>
              <a:rPr b="1" lang="fr" u="sng">
                <a:solidFill>
                  <a:srgbClr val="00529C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Dispensation des prescriptions</a:t>
            </a:r>
            <a:endParaRPr b="1" u="sng">
              <a:solidFill>
                <a:srgbClr val="00529C"/>
              </a:solidFill>
              <a:latin typeface="Open Sans"/>
              <a:ea typeface="Open Sans"/>
              <a:cs typeface="Open Sans"/>
              <a:sym typeface="Open Sans"/>
              <a:hlinkClick r:id="rId10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61"/>
          <p:cNvGrpSpPr/>
          <p:nvPr/>
        </p:nvGrpSpPr>
        <p:grpSpPr>
          <a:xfrm>
            <a:off x="604775" y="1455242"/>
            <a:ext cx="3236450" cy="3029317"/>
            <a:chOff x="284675" y="799050"/>
            <a:chExt cx="3236450" cy="3029317"/>
          </a:xfrm>
        </p:grpSpPr>
        <p:pic>
          <p:nvPicPr>
            <p:cNvPr id="530" name="Google Shape;530;p6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4675" y="799050"/>
              <a:ext cx="3236450" cy="30293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1" name="Google Shape;531;p61"/>
            <p:cNvSpPr txBox="1"/>
            <p:nvPr/>
          </p:nvSpPr>
          <p:spPr>
            <a:xfrm>
              <a:off x="841025" y="1271558"/>
              <a:ext cx="2151000" cy="21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rPr>
                <a:t>5</a:t>
              </a:r>
              <a:endParaRPr sz="15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32" name="Google Shape;532;p61"/>
          <p:cNvGrpSpPr/>
          <p:nvPr/>
        </p:nvGrpSpPr>
        <p:grpSpPr>
          <a:xfrm>
            <a:off x="4009500" y="769425"/>
            <a:ext cx="4351502" cy="4400951"/>
            <a:chOff x="4009500" y="769425"/>
            <a:chExt cx="4351502" cy="4400951"/>
          </a:xfrm>
        </p:grpSpPr>
        <p:sp>
          <p:nvSpPr>
            <p:cNvPr id="533" name="Google Shape;533;p61"/>
            <p:cNvSpPr txBox="1"/>
            <p:nvPr/>
          </p:nvSpPr>
          <p:spPr>
            <a:xfrm>
              <a:off x="4009500" y="769425"/>
              <a:ext cx="4351500" cy="33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48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Tour de table</a:t>
              </a:r>
              <a:endParaRPr b="1" sz="4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34" name="Google Shape;534;p61"/>
            <p:cNvSpPr txBox="1"/>
            <p:nvPr/>
          </p:nvSpPr>
          <p:spPr>
            <a:xfrm>
              <a:off x="4009500" y="4300076"/>
              <a:ext cx="4351500" cy="8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fr" sz="18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Tour de l’Amphithéatre !</a:t>
              </a:r>
              <a:endParaRPr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cxnSp>
          <p:nvCxnSpPr>
            <p:cNvPr id="535" name="Google Shape;535;p61"/>
            <p:cNvCxnSpPr/>
            <p:nvPr/>
          </p:nvCxnSpPr>
          <p:spPr>
            <a:xfrm>
              <a:off x="4009502" y="4254855"/>
              <a:ext cx="43515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36" name="Google Shape;536;p6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26"/>
          <p:cNvGrpSpPr/>
          <p:nvPr/>
        </p:nvGrpSpPr>
        <p:grpSpPr>
          <a:xfrm>
            <a:off x="604775" y="1455242"/>
            <a:ext cx="3236450" cy="3029317"/>
            <a:chOff x="284675" y="799050"/>
            <a:chExt cx="3236450" cy="3029317"/>
          </a:xfrm>
        </p:grpSpPr>
        <p:pic>
          <p:nvPicPr>
            <p:cNvPr id="205" name="Google Shape;205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4675" y="799050"/>
              <a:ext cx="3236450" cy="30293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26"/>
            <p:cNvSpPr txBox="1"/>
            <p:nvPr/>
          </p:nvSpPr>
          <p:spPr>
            <a:xfrm>
              <a:off x="841025" y="1271558"/>
              <a:ext cx="2151000" cy="21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rPr>
                <a:t>2</a:t>
              </a:r>
              <a:endParaRPr sz="15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07" name="Google Shape;207;p26"/>
          <p:cNvGrpSpPr/>
          <p:nvPr/>
        </p:nvGrpSpPr>
        <p:grpSpPr>
          <a:xfrm>
            <a:off x="4009500" y="769425"/>
            <a:ext cx="4351502" cy="4400951"/>
            <a:chOff x="4009500" y="769425"/>
            <a:chExt cx="4351502" cy="4400951"/>
          </a:xfrm>
        </p:grpSpPr>
        <p:sp>
          <p:nvSpPr>
            <p:cNvPr id="208" name="Google Shape;208;p26"/>
            <p:cNvSpPr txBox="1"/>
            <p:nvPr/>
          </p:nvSpPr>
          <p:spPr>
            <a:xfrm>
              <a:off x="4009500" y="769425"/>
              <a:ext cx="4351500" cy="33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48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Rappels</a:t>
              </a:r>
              <a:endParaRPr b="1" sz="4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09" name="Google Shape;209;p26"/>
            <p:cNvSpPr txBox="1"/>
            <p:nvPr/>
          </p:nvSpPr>
          <p:spPr>
            <a:xfrm>
              <a:off x="4009500" y="4300076"/>
              <a:ext cx="4351500" cy="8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cxnSp>
          <p:nvCxnSpPr>
            <p:cNvPr id="210" name="Google Shape;210;p26"/>
            <p:cNvCxnSpPr/>
            <p:nvPr/>
          </p:nvCxnSpPr>
          <p:spPr>
            <a:xfrm>
              <a:off x="4009502" y="4254855"/>
              <a:ext cx="43515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11" name="Google Shape;211;p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42" name="Google Shape;542;p6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6000">
                <a:solidFill>
                  <a:schemeClr val="lt1"/>
                </a:solidFill>
              </a:rPr>
              <a:t>Merci</a:t>
            </a:r>
            <a:endParaRPr b="1" sz="6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4800">
                <a:solidFill>
                  <a:schemeClr val="lt1"/>
                </a:solidFill>
              </a:rPr>
              <a:t>pour votre</a:t>
            </a:r>
            <a:r>
              <a:rPr b="1" lang="fr" sz="4800">
                <a:solidFill>
                  <a:schemeClr val="lt1"/>
                </a:solidFill>
              </a:rPr>
              <a:t> attention</a:t>
            </a:r>
            <a:endParaRPr b="1" sz="4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2400"/>
              <a:t>Dr. Emmanuel DOS RAMOS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2400"/>
              <a:t>contact : </a:t>
            </a:r>
            <a:r>
              <a:rPr lang="fr" u="sng">
                <a:solidFill>
                  <a:srgbClr val="FFFFFF"/>
                </a:solidFill>
                <a:hlinkClick r:id="rId3"/>
              </a:rPr>
              <a:t>edosramos@ies-sud.fr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6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FF5810"/>
                </a:solidFill>
              </a:rPr>
              <a:t>Rappels : !</a:t>
            </a:r>
            <a:endParaRPr b="1" sz="2400" u="sng">
              <a:solidFill>
                <a:srgbClr val="FF5810"/>
              </a:solidFill>
            </a:endParaRPr>
          </a:p>
        </p:txBody>
      </p:sp>
      <p:sp>
        <p:nvSpPr>
          <p:cNvPr id="217" name="Google Shape;217;p27"/>
          <p:cNvSpPr txBox="1"/>
          <p:nvPr>
            <p:ph idx="1" type="body"/>
          </p:nvPr>
        </p:nvSpPr>
        <p:spPr>
          <a:xfrm>
            <a:off x="356825" y="979675"/>
            <a:ext cx="8581200" cy="52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Adresse unique :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742950" rtl="0" algn="just"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3600"/>
              <a:buChar char="–"/>
            </a:pPr>
            <a:r>
              <a:rPr b="1" i="1" lang="fr" sz="3600" u="sng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terminal@ies-sud.fr</a:t>
            </a:r>
            <a:endParaRPr b="1" sz="36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spcBef>
                <a:spcPts val="24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b="1" lang="f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 cas de changement d’administrateur, informer la hotline</a:t>
            </a:r>
            <a:r>
              <a:rPr b="1" lang="fr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1" marL="742950" rtl="0" algn="just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>
            <p:ph idx="1" type="body"/>
          </p:nvPr>
        </p:nvSpPr>
        <p:spPr>
          <a:xfrm>
            <a:off x="356825" y="957275"/>
            <a:ext cx="8581200" cy="54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•"/>
            </a:pPr>
            <a:r>
              <a:rPr lang="fr" sz="2800">
                <a:latin typeface="Calibri"/>
                <a:ea typeface="Calibri"/>
                <a:cs typeface="Calibri"/>
                <a:sym typeface="Calibri"/>
              </a:rPr>
              <a:t>Version commune </a:t>
            </a:r>
            <a:r>
              <a:rPr lang="fr" sz="2800">
                <a:solidFill>
                  <a:srgbClr val="E2001A"/>
                </a:solidFill>
                <a:latin typeface="Calibri"/>
                <a:ea typeface="Calibri"/>
                <a:cs typeface="Calibri"/>
                <a:sym typeface="Calibri"/>
              </a:rPr>
              <a:t>TGS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47650" lvl="1" marL="742950" rtl="0" algn="just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1800"/>
              <a:buFont typeface="Calibri"/>
              <a:buChar char="–"/>
            </a:pPr>
            <a:r>
              <a:rPr b="1" lang="fr" sz="18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Terminal Urgences</a:t>
            </a:r>
            <a:r>
              <a:rPr lang="fr" sz="18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		- Terminal SI-VIC			- Terminal Cardio</a:t>
            </a:r>
            <a:endParaRPr sz="18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1" marL="742950" rtl="0" algn="just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1800"/>
              <a:buFont typeface="Calibri"/>
              <a:buChar char="–"/>
            </a:pPr>
            <a:r>
              <a:rPr lang="fr" sz="18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Terminal CTA			- Terminal Hélico			- Terminal AVC</a:t>
            </a:r>
            <a:endParaRPr sz="18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1" marL="742950" rtl="0" algn="just">
              <a:spcBef>
                <a:spcPts val="0"/>
              </a:spcBef>
              <a:spcAft>
                <a:spcPts val="0"/>
              </a:spcAft>
              <a:buClr>
                <a:srgbClr val="734B35"/>
              </a:buClr>
              <a:buSzPts val="1800"/>
              <a:buFont typeface="Calibri"/>
              <a:buChar char="–"/>
            </a:pPr>
            <a:r>
              <a:rPr lang="fr" sz="18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Terminal SMUR			- Terminal Admission	</a:t>
            </a:r>
            <a:r>
              <a:rPr lang="fr" sz="1800">
                <a:solidFill>
                  <a:srgbClr val="734B35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>
              <a:solidFill>
                <a:srgbClr val="E200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734B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•"/>
            </a:pPr>
            <a:r>
              <a:rPr lang="fr" sz="2800">
                <a:latin typeface="Calibri"/>
                <a:ea typeface="Calibri"/>
                <a:cs typeface="Calibri"/>
                <a:sym typeface="Calibri"/>
              </a:rPr>
              <a:t>Versions majeures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just">
              <a:spcBef>
                <a:spcPts val="480"/>
              </a:spcBef>
              <a:spcAft>
                <a:spcPts val="0"/>
              </a:spcAft>
              <a:buClr>
                <a:srgbClr val="003F70"/>
              </a:buClr>
              <a:buSzPts val="2400"/>
              <a:buChar char="–"/>
            </a:pPr>
            <a:r>
              <a:rPr lang="fr" sz="24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2 à 3  publications /an selon les </a:t>
            </a:r>
            <a:r>
              <a:rPr lang="fr" sz="24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développements</a:t>
            </a:r>
            <a:endParaRPr sz="28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42950" rtl="0" algn="just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800"/>
              <a:buChar char="•"/>
            </a:pPr>
            <a:r>
              <a:rPr lang="fr" sz="2800">
                <a:latin typeface="Calibri"/>
                <a:ea typeface="Calibri"/>
                <a:cs typeface="Calibri"/>
                <a:sym typeface="Calibri"/>
              </a:rPr>
              <a:t>1 Club TU Aquitaine - Occitanie / an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just">
              <a:spcBef>
                <a:spcPts val="48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Calibri"/>
              <a:buChar char="–"/>
            </a:pPr>
            <a:r>
              <a:rPr lang="fr" sz="24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1 club TU Aquitaine /an </a:t>
            </a:r>
            <a:endParaRPr sz="24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just">
              <a:spcBef>
                <a:spcPts val="48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Calibri"/>
              <a:buChar char="–"/>
            </a:pPr>
            <a:r>
              <a:rPr lang="fr" sz="24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=&gt; 1 Invitation pour 2 référents pour les club TU PACA 	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8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FF5810"/>
                </a:solidFill>
              </a:rPr>
              <a:t>Clubs TU : Fonctionnement</a:t>
            </a:r>
            <a:endParaRPr b="1" sz="2400" u="sng">
              <a:solidFill>
                <a:srgbClr val="FF581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29"/>
          <p:cNvGrpSpPr/>
          <p:nvPr/>
        </p:nvGrpSpPr>
        <p:grpSpPr>
          <a:xfrm>
            <a:off x="604775" y="1455242"/>
            <a:ext cx="3236450" cy="3029317"/>
            <a:chOff x="284675" y="799050"/>
            <a:chExt cx="3236450" cy="3029317"/>
          </a:xfrm>
        </p:grpSpPr>
        <p:pic>
          <p:nvPicPr>
            <p:cNvPr id="229" name="Google Shape;229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4675" y="799050"/>
              <a:ext cx="3236450" cy="30293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29"/>
            <p:cNvSpPr txBox="1"/>
            <p:nvPr/>
          </p:nvSpPr>
          <p:spPr>
            <a:xfrm>
              <a:off x="841025" y="1271558"/>
              <a:ext cx="2151000" cy="21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rPr>
                <a:t>3</a:t>
              </a:r>
              <a:endParaRPr sz="15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31" name="Google Shape;231;p29"/>
          <p:cNvGrpSpPr/>
          <p:nvPr/>
        </p:nvGrpSpPr>
        <p:grpSpPr>
          <a:xfrm>
            <a:off x="4009500" y="769425"/>
            <a:ext cx="4351502" cy="4400951"/>
            <a:chOff x="4009500" y="769425"/>
            <a:chExt cx="4351502" cy="4400951"/>
          </a:xfrm>
        </p:grpSpPr>
        <p:sp>
          <p:nvSpPr>
            <p:cNvPr id="232" name="Google Shape;232;p29"/>
            <p:cNvSpPr txBox="1"/>
            <p:nvPr/>
          </p:nvSpPr>
          <p:spPr>
            <a:xfrm>
              <a:off x="4009500" y="769425"/>
              <a:ext cx="4351500" cy="33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48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Nouveaux Sites</a:t>
              </a:r>
              <a:endParaRPr b="1" sz="4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33" name="Google Shape;233;p29"/>
            <p:cNvSpPr txBox="1"/>
            <p:nvPr/>
          </p:nvSpPr>
          <p:spPr>
            <a:xfrm>
              <a:off x="4009500" y="4300076"/>
              <a:ext cx="4351500" cy="8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cxnSp>
          <p:nvCxnSpPr>
            <p:cNvPr id="234" name="Google Shape;234;p29"/>
            <p:cNvCxnSpPr/>
            <p:nvPr/>
          </p:nvCxnSpPr>
          <p:spPr>
            <a:xfrm>
              <a:off x="4009502" y="4254855"/>
              <a:ext cx="43515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35" name="Google Shape;235;p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/>
          <p:nvPr>
            <p:ph type="title"/>
          </p:nvPr>
        </p:nvSpPr>
        <p:spPr>
          <a:xfrm>
            <a:off x="311700" y="230725"/>
            <a:ext cx="80694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FF5810"/>
                </a:solidFill>
              </a:rPr>
              <a:t>Gestion par Santé transfert</a:t>
            </a:r>
            <a:endParaRPr b="1" sz="2400" u="sng">
              <a:solidFill>
                <a:srgbClr val="FF5810"/>
              </a:solidFill>
            </a:endParaRPr>
          </a:p>
        </p:txBody>
      </p:sp>
      <p:sp>
        <p:nvSpPr>
          <p:cNvPr id="241" name="Google Shape;241;p30"/>
          <p:cNvSpPr txBox="1"/>
          <p:nvPr>
            <p:ph idx="1" type="body"/>
          </p:nvPr>
        </p:nvSpPr>
        <p:spPr>
          <a:xfrm>
            <a:off x="311700" y="2071723"/>
            <a:ext cx="45753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Calibri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Villeneuve sur Lot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Calibri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Niort (en cours)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</p:txBody>
      </p:sp>
      <p:sp>
        <p:nvSpPr>
          <p:cNvPr id="242" name="Google Shape;242;p30"/>
          <p:cNvSpPr txBox="1"/>
          <p:nvPr/>
        </p:nvSpPr>
        <p:spPr>
          <a:xfrm>
            <a:off x="311700" y="1277850"/>
            <a:ext cx="36579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Région Nouvelle-Aquitaine</a:t>
            </a:r>
            <a:endParaRPr b="1" sz="24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311700" y="3409425"/>
            <a:ext cx="25950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Région Occitanie</a:t>
            </a:r>
            <a:endParaRPr b="1" sz="24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30"/>
          <p:cNvSpPr txBox="1"/>
          <p:nvPr>
            <p:ph idx="2" type="body"/>
          </p:nvPr>
        </p:nvSpPr>
        <p:spPr>
          <a:xfrm>
            <a:off x="367850" y="4184925"/>
            <a:ext cx="43872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GHT Tarbes Lourdes (en cours)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4295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</p:txBody>
      </p:sp>
      <p:sp>
        <p:nvSpPr>
          <p:cNvPr id="245" name="Google Shape;245;p30"/>
          <p:cNvSpPr txBox="1"/>
          <p:nvPr>
            <p:ph idx="3" type="body"/>
          </p:nvPr>
        </p:nvSpPr>
        <p:spPr>
          <a:xfrm>
            <a:off x="5142100" y="3844425"/>
            <a:ext cx="34737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4295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</p:txBody>
      </p:sp>
      <p:sp>
        <p:nvSpPr>
          <p:cNvPr id="246" name="Google Shape;246;p30"/>
          <p:cNvSpPr txBox="1"/>
          <p:nvPr/>
        </p:nvSpPr>
        <p:spPr>
          <a:xfrm>
            <a:off x="5926425" y="3315225"/>
            <a:ext cx="25950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Région Normandie</a:t>
            </a:r>
            <a:endParaRPr b="1" sz="24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30"/>
          <p:cNvSpPr txBox="1"/>
          <p:nvPr>
            <p:ph idx="4" type="body"/>
          </p:nvPr>
        </p:nvSpPr>
        <p:spPr>
          <a:xfrm>
            <a:off x="5142100" y="4223825"/>
            <a:ext cx="43872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003F70"/>
              </a:buClr>
              <a:buSzPts val="2000"/>
              <a:buFont typeface="Noto Sans Symbols"/>
              <a:buChar char="➢"/>
            </a:pPr>
            <a:r>
              <a:rPr lang="fr" sz="2000">
                <a:solidFill>
                  <a:srgbClr val="003F70"/>
                </a:solidFill>
                <a:latin typeface="Calibri"/>
                <a:ea typeface="Calibri"/>
                <a:cs typeface="Calibri"/>
                <a:sym typeface="Calibri"/>
              </a:rPr>
              <a:t>CH Honfleur </a:t>
            </a:r>
            <a:endParaRPr sz="2000">
              <a:solidFill>
                <a:srgbClr val="003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4295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31"/>
          <p:cNvGrpSpPr/>
          <p:nvPr/>
        </p:nvGrpSpPr>
        <p:grpSpPr>
          <a:xfrm>
            <a:off x="604775" y="1455242"/>
            <a:ext cx="3236450" cy="3029317"/>
            <a:chOff x="284675" y="799050"/>
            <a:chExt cx="3236450" cy="3029317"/>
          </a:xfrm>
        </p:grpSpPr>
        <p:pic>
          <p:nvPicPr>
            <p:cNvPr id="253" name="Google Shape;253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4675" y="799050"/>
              <a:ext cx="3236450" cy="30293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31"/>
            <p:cNvSpPr txBox="1"/>
            <p:nvPr/>
          </p:nvSpPr>
          <p:spPr>
            <a:xfrm>
              <a:off x="841025" y="1271558"/>
              <a:ext cx="2151000" cy="21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rPr>
                <a:t>4</a:t>
              </a:r>
              <a:endParaRPr sz="15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55" name="Google Shape;255;p31"/>
          <p:cNvGrpSpPr/>
          <p:nvPr/>
        </p:nvGrpSpPr>
        <p:grpSpPr>
          <a:xfrm>
            <a:off x="4009500" y="769425"/>
            <a:ext cx="4351502" cy="4400951"/>
            <a:chOff x="4009500" y="769425"/>
            <a:chExt cx="4351502" cy="4400951"/>
          </a:xfrm>
        </p:grpSpPr>
        <p:sp>
          <p:nvSpPr>
            <p:cNvPr id="256" name="Google Shape;256;p31"/>
            <p:cNvSpPr txBox="1"/>
            <p:nvPr/>
          </p:nvSpPr>
          <p:spPr>
            <a:xfrm>
              <a:off x="4009500" y="769425"/>
              <a:ext cx="4351500" cy="33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48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La 3.20.</a:t>
              </a:r>
              <a:endParaRPr b="1" sz="4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57" name="Google Shape;257;p31"/>
            <p:cNvSpPr txBox="1"/>
            <p:nvPr/>
          </p:nvSpPr>
          <p:spPr>
            <a:xfrm>
              <a:off x="4009500" y="4300076"/>
              <a:ext cx="4351500" cy="8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fr" sz="18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3ème partie !</a:t>
              </a:r>
              <a:endParaRPr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cxnSp>
          <p:nvCxnSpPr>
            <p:cNvPr id="258" name="Google Shape;258;p31"/>
            <p:cNvCxnSpPr/>
            <p:nvPr/>
          </p:nvCxnSpPr>
          <p:spPr>
            <a:xfrm>
              <a:off x="4009502" y="4254855"/>
              <a:ext cx="43515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59" name="Google Shape;259;p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0" name="Google Shape;260;p31"/>
          <p:cNvSpPr txBox="1"/>
          <p:nvPr/>
        </p:nvSpPr>
        <p:spPr>
          <a:xfrm>
            <a:off x="171800" y="4845525"/>
            <a:ext cx="8647800" cy="14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5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“Les reliques d’Octobre rose”</a:t>
            </a:r>
            <a:endParaRPr sz="5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dèle GIP e-Santé ORU PACA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